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media/image7.jpg" ContentType="image/jpg"/>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sldIdLst>
    <p:sldId id="288" r:id="rId2"/>
    <p:sldId id="358" r:id="rId3"/>
    <p:sldId id="365" r:id="rId4"/>
    <p:sldId id="366" r:id="rId5"/>
    <p:sldId id="367" r:id="rId6"/>
    <p:sldId id="368" r:id="rId7"/>
    <p:sldId id="262" r:id="rId8"/>
    <p:sldId id="263" r:id="rId9"/>
    <p:sldId id="278" r:id="rId10"/>
    <p:sldId id="279" r:id="rId11"/>
    <p:sldId id="257" r:id="rId12"/>
    <p:sldId id="258" r:id="rId13"/>
    <p:sldId id="259" r:id="rId14"/>
    <p:sldId id="260" r:id="rId15"/>
    <p:sldId id="261" r:id="rId16"/>
    <p:sldId id="276" r:id="rId17"/>
    <p:sldId id="299" r:id="rId18"/>
    <p:sldId id="295" r:id="rId19"/>
    <p:sldId id="296" r:id="rId20"/>
    <p:sldId id="297" r:id="rId21"/>
    <p:sldId id="298" r:id="rId22"/>
    <p:sldId id="308" r:id="rId23"/>
    <p:sldId id="356" r:id="rId24"/>
    <p:sldId id="293" r:id="rId25"/>
    <p:sldId id="294" r:id="rId26"/>
    <p:sldId id="342" r:id="rId27"/>
    <p:sldId id="343" r:id="rId28"/>
    <p:sldId id="291" r:id="rId29"/>
    <p:sldId id="292" r:id="rId30"/>
    <p:sldId id="348" r:id="rId31"/>
    <p:sldId id="349" r:id="rId32"/>
    <p:sldId id="346" r:id="rId33"/>
    <p:sldId id="347" r:id="rId34"/>
    <p:sldId id="353" r:id="rId35"/>
    <p:sldId id="354" r:id="rId36"/>
    <p:sldId id="359" r:id="rId37"/>
    <p:sldId id="360" r:id="rId38"/>
    <p:sldId id="350" r:id="rId39"/>
    <p:sldId id="351" r:id="rId40"/>
    <p:sldId id="344" r:id="rId41"/>
    <p:sldId id="345" r:id="rId42"/>
    <p:sldId id="270" r:id="rId43"/>
    <p:sldId id="271" r:id="rId44"/>
    <p:sldId id="307" r:id="rId45"/>
    <p:sldId id="280" r:id="rId46"/>
    <p:sldId id="336" r:id="rId47"/>
    <p:sldId id="337" r:id="rId48"/>
    <p:sldId id="338" r:id="rId49"/>
    <p:sldId id="339" r:id="rId50"/>
    <p:sldId id="300" r:id="rId51"/>
    <p:sldId id="361" r:id="rId52"/>
    <p:sldId id="362" r:id="rId53"/>
    <p:sldId id="363" r:id="rId54"/>
    <p:sldId id="301" r:id="rId55"/>
    <p:sldId id="352" r:id="rId56"/>
    <p:sldId id="302" r:id="rId57"/>
    <p:sldId id="330" r:id="rId58"/>
    <p:sldId id="331" r:id="rId59"/>
    <p:sldId id="332" r:id="rId60"/>
    <p:sldId id="333" r:id="rId61"/>
    <p:sldId id="303" r:id="rId62"/>
    <p:sldId id="313" r:id="rId63"/>
    <p:sldId id="314" r:id="rId64"/>
    <p:sldId id="304" r:id="rId65"/>
    <p:sldId id="309" r:id="rId66"/>
    <p:sldId id="305" r:id="rId67"/>
    <p:sldId id="310" r:id="rId68"/>
    <p:sldId id="311" r:id="rId69"/>
    <p:sldId id="312" r:id="rId70"/>
    <p:sldId id="306" r:id="rId71"/>
    <p:sldId id="369" r:id="rId72"/>
    <p:sldId id="370" r:id="rId73"/>
    <p:sldId id="371" r:id="rId74"/>
    <p:sldId id="372" r:id="rId75"/>
  </p:sldIdLst>
  <p:sldSz cx="12192000" cy="6858000"/>
  <p:notesSz cx="6858000" cy="9144000"/>
  <p:custDataLst>
    <p:tags r:id="rId7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xton, Roy E." initials="SRE" lastIdx="50" clrIdx="0">
    <p:extLst>
      <p:ext uri="{19B8F6BF-5375-455C-9EA6-DF929625EA0E}">
        <p15:presenceInfo xmlns:p15="http://schemas.microsoft.com/office/powerpoint/2012/main" userId="Sexton, Roy E." providerId="None"/>
      </p:ext>
    </p:extLst>
  </p:cmAuthor>
  <p:cmAuthor id="2" name="Gorash Holland, Danielle" initials="GHD" lastIdx="24" clrIdx="1">
    <p:extLst>
      <p:ext uri="{19B8F6BF-5375-455C-9EA6-DF929625EA0E}">
        <p15:presenceInfo xmlns:p15="http://schemas.microsoft.com/office/powerpoint/2012/main" userId="S-1-5-21-1466045628-881665582-335421608-606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45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34" d="100"/>
          <a:sy n="34" d="100"/>
        </p:scale>
        <p:origin x="1076" y="44"/>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FCDBEE-B20F-4C0B-A6DC-22DBAFED9299}" type="datetimeFigureOut">
              <a:rPr lang="en-US" smtClean="0"/>
              <a:t>2/22/2023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9A54A3-7A51-4DE4-952D-B839D2FB485E}" type="slidenum">
              <a:rPr lang="en-US" smtClean="0"/>
              <a:t>‹#›</a:t>
            </a:fld>
            <a:endParaRPr lang="en-US"/>
          </a:p>
        </p:txBody>
      </p:sp>
    </p:spTree>
    <p:extLst>
      <p:ext uri="{BB962C8B-B14F-4D97-AF65-F5344CB8AC3E}">
        <p14:creationId xmlns:p14="http://schemas.microsoft.com/office/powerpoint/2010/main" val="1550168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1</a:t>
            </a:fld>
            <a:endParaRPr lang="en-US"/>
          </a:p>
        </p:txBody>
      </p:sp>
    </p:spTree>
    <p:extLst>
      <p:ext uri="{BB962C8B-B14F-4D97-AF65-F5344CB8AC3E}">
        <p14:creationId xmlns:p14="http://schemas.microsoft.com/office/powerpoint/2010/main" val="35784532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14</a:t>
            </a:fld>
            <a:endParaRPr lang="en-US"/>
          </a:p>
        </p:txBody>
      </p:sp>
    </p:spTree>
    <p:extLst>
      <p:ext uri="{BB962C8B-B14F-4D97-AF65-F5344CB8AC3E}">
        <p14:creationId xmlns:p14="http://schemas.microsoft.com/office/powerpoint/2010/main" val="27131559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15</a:t>
            </a:fld>
            <a:endParaRPr lang="en-US"/>
          </a:p>
        </p:txBody>
      </p:sp>
    </p:spTree>
    <p:extLst>
      <p:ext uri="{BB962C8B-B14F-4D97-AF65-F5344CB8AC3E}">
        <p14:creationId xmlns:p14="http://schemas.microsoft.com/office/powerpoint/2010/main" val="26312657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55D66B-B7A6-4A2E-B18C-4931E798DBBE}" type="slidenum">
              <a:rPr lang="en-US" smtClean="0"/>
              <a:t>16</a:t>
            </a:fld>
            <a:endParaRPr lang="en-US"/>
          </a:p>
        </p:txBody>
      </p:sp>
    </p:spTree>
    <p:extLst>
      <p:ext uri="{BB962C8B-B14F-4D97-AF65-F5344CB8AC3E}">
        <p14:creationId xmlns:p14="http://schemas.microsoft.com/office/powerpoint/2010/main" val="6545738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17</a:t>
            </a:fld>
            <a:endParaRPr lang="en-US"/>
          </a:p>
        </p:txBody>
      </p:sp>
    </p:spTree>
    <p:extLst>
      <p:ext uri="{BB962C8B-B14F-4D97-AF65-F5344CB8AC3E}">
        <p14:creationId xmlns:p14="http://schemas.microsoft.com/office/powerpoint/2010/main" val="23142999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355D66B-B7A6-4A2E-B18C-4931E798DBBE}" type="slidenum">
              <a:rPr lang="en-US" smtClean="0"/>
              <a:t>18</a:t>
            </a:fld>
            <a:endParaRPr lang="en-US"/>
          </a:p>
        </p:txBody>
      </p:sp>
    </p:spTree>
    <p:extLst>
      <p:ext uri="{BB962C8B-B14F-4D97-AF65-F5344CB8AC3E}">
        <p14:creationId xmlns:p14="http://schemas.microsoft.com/office/powerpoint/2010/main" val="40426870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19</a:t>
            </a:fld>
            <a:endParaRPr lang="en-US"/>
          </a:p>
        </p:txBody>
      </p:sp>
    </p:spTree>
    <p:extLst>
      <p:ext uri="{BB962C8B-B14F-4D97-AF65-F5344CB8AC3E}">
        <p14:creationId xmlns:p14="http://schemas.microsoft.com/office/powerpoint/2010/main" val="22313213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355D66B-B7A6-4A2E-B18C-4931E798DBBE}" type="slidenum">
              <a:rPr lang="en-US" smtClean="0"/>
              <a:t>20</a:t>
            </a:fld>
            <a:endParaRPr lang="en-US"/>
          </a:p>
        </p:txBody>
      </p:sp>
    </p:spTree>
    <p:extLst>
      <p:ext uri="{BB962C8B-B14F-4D97-AF65-F5344CB8AC3E}">
        <p14:creationId xmlns:p14="http://schemas.microsoft.com/office/powerpoint/2010/main" val="9920523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21</a:t>
            </a:fld>
            <a:endParaRPr lang="en-US"/>
          </a:p>
        </p:txBody>
      </p:sp>
    </p:spTree>
    <p:extLst>
      <p:ext uri="{BB962C8B-B14F-4D97-AF65-F5344CB8AC3E}">
        <p14:creationId xmlns:p14="http://schemas.microsoft.com/office/powerpoint/2010/main" val="27739130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355D66B-B7A6-4A2E-B18C-4931E798DBBE}" type="slidenum">
              <a:rPr lang="en-US" smtClean="0"/>
              <a:t>22</a:t>
            </a:fld>
            <a:endParaRPr lang="en-US"/>
          </a:p>
        </p:txBody>
      </p:sp>
    </p:spTree>
    <p:extLst>
      <p:ext uri="{BB962C8B-B14F-4D97-AF65-F5344CB8AC3E}">
        <p14:creationId xmlns:p14="http://schemas.microsoft.com/office/powerpoint/2010/main" val="36494443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23</a:t>
            </a:fld>
            <a:endParaRPr lang="en-US"/>
          </a:p>
        </p:txBody>
      </p:sp>
    </p:spTree>
    <p:extLst>
      <p:ext uri="{BB962C8B-B14F-4D97-AF65-F5344CB8AC3E}">
        <p14:creationId xmlns:p14="http://schemas.microsoft.com/office/powerpoint/2010/main" val="3562800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55D66B-B7A6-4A2E-B18C-4931E798DBBE}" type="slidenum">
              <a:rPr lang="en-US" smtClean="0"/>
              <a:t>2</a:t>
            </a:fld>
            <a:endParaRPr lang="en-US"/>
          </a:p>
        </p:txBody>
      </p:sp>
    </p:spTree>
    <p:extLst>
      <p:ext uri="{BB962C8B-B14F-4D97-AF65-F5344CB8AC3E}">
        <p14:creationId xmlns:p14="http://schemas.microsoft.com/office/powerpoint/2010/main" val="9197189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55D66B-B7A6-4A2E-B18C-4931E798DBBE}" type="slidenum">
              <a:rPr lang="en-US" smtClean="0"/>
              <a:t>24</a:t>
            </a:fld>
            <a:endParaRPr lang="en-US"/>
          </a:p>
        </p:txBody>
      </p:sp>
    </p:spTree>
    <p:extLst>
      <p:ext uri="{BB962C8B-B14F-4D97-AF65-F5344CB8AC3E}">
        <p14:creationId xmlns:p14="http://schemas.microsoft.com/office/powerpoint/2010/main" val="13270444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25</a:t>
            </a:fld>
            <a:endParaRPr lang="en-US"/>
          </a:p>
        </p:txBody>
      </p:sp>
    </p:spTree>
    <p:extLst>
      <p:ext uri="{BB962C8B-B14F-4D97-AF65-F5344CB8AC3E}">
        <p14:creationId xmlns:p14="http://schemas.microsoft.com/office/powerpoint/2010/main" val="35873708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355D66B-B7A6-4A2E-B18C-4931E798DBBE}" type="slidenum">
              <a:rPr lang="en-US" smtClean="0"/>
              <a:t>26</a:t>
            </a:fld>
            <a:endParaRPr lang="en-US"/>
          </a:p>
        </p:txBody>
      </p:sp>
    </p:spTree>
    <p:extLst>
      <p:ext uri="{BB962C8B-B14F-4D97-AF65-F5344CB8AC3E}">
        <p14:creationId xmlns:p14="http://schemas.microsoft.com/office/powerpoint/2010/main" val="19471221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27</a:t>
            </a:fld>
            <a:endParaRPr lang="en-US"/>
          </a:p>
        </p:txBody>
      </p:sp>
    </p:spTree>
    <p:extLst>
      <p:ext uri="{BB962C8B-B14F-4D97-AF65-F5344CB8AC3E}">
        <p14:creationId xmlns:p14="http://schemas.microsoft.com/office/powerpoint/2010/main" val="41664767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55D66B-B7A6-4A2E-B18C-4931E798DBBE}" type="slidenum">
              <a:rPr lang="en-US" smtClean="0"/>
              <a:t>28</a:t>
            </a:fld>
            <a:endParaRPr lang="en-US"/>
          </a:p>
        </p:txBody>
      </p:sp>
    </p:spTree>
    <p:extLst>
      <p:ext uri="{BB962C8B-B14F-4D97-AF65-F5344CB8AC3E}">
        <p14:creationId xmlns:p14="http://schemas.microsoft.com/office/powerpoint/2010/main" val="34806755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29</a:t>
            </a:fld>
            <a:endParaRPr lang="en-US"/>
          </a:p>
        </p:txBody>
      </p:sp>
    </p:spTree>
    <p:extLst>
      <p:ext uri="{BB962C8B-B14F-4D97-AF65-F5344CB8AC3E}">
        <p14:creationId xmlns:p14="http://schemas.microsoft.com/office/powerpoint/2010/main" val="22153271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355D66B-B7A6-4A2E-B18C-4931E798DBBE}" type="slidenum">
              <a:rPr lang="en-US" smtClean="0"/>
              <a:t>30</a:t>
            </a:fld>
            <a:endParaRPr lang="en-US"/>
          </a:p>
        </p:txBody>
      </p:sp>
    </p:spTree>
    <p:extLst>
      <p:ext uri="{BB962C8B-B14F-4D97-AF65-F5344CB8AC3E}">
        <p14:creationId xmlns:p14="http://schemas.microsoft.com/office/powerpoint/2010/main" val="2311194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31</a:t>
            </a:fld>
            <a:endParaRPr lang="en-US"/>
          </a:p>
        </p:txBody>
      </p:sp>
    </p:spTree>
    <p:extLst>
      <p:ext uri="{BB962C8B-B14F-4D97-AF65-F5344CB8AC3E}">
        <p14:creationId xmlns:p14="http://schemas.microsoft.com/office/powerpoint/2010/main" val="9465630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55D66B-B7A6-4A2E-B18C-4931E798DBBE}" type="slidenum">
              <a:rPr lang="en-US" smtClean="0"/>
              <a:t>32</a:t>
            </a:fld>
            <a:endParaRPr lang="en-US"/>
          </a:p>
        </p:txBody>
      </p:sp>
    </p:spTree>
    <p:extLst>
      <p:ext uri="{BB962C8B-B14F-4D97-AF65-F5344CB8AC3E}">
        <p14:creationId xmlns:p14="http://schemas.microsoft.com/office/powerpoint/2010/main" val="8044061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33</a:t>
            </a:fld>
            <a:endParaRPr lang="en-US"/>
          </a:p>
        </p:txBody>
      </p:sp>
    </p:spTree>
    <p:extLst>
      <p:ext uri="{BB962C8B-B14F-4D97-AF65-F5344CB8AC3E}">
        <p14:creationId xmlns:p14="http://schemas.microsoft.com/office/powerpoint/2010/main" val="3612392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55D66B-B7A6-4A2E-B18C-4931E798DBBE}" type="slidenum">
              <a:rPr lang="en-US" smtClean="0"/>
              <a:t>7</a:t>
            </a:fld>
            <a:endParaRPr lang="en-US"/>
          </a:p>
        </p:txBody>
      </p:sp>
    </p:spTree>
    <p:extLst>
      <p:ext uri="{BB962C8B-B14F-4D97-AF65-F5344CB8AC3E}">
        <p14:creationId xmlns:p14="http://schemas.microsoft.com/office/powerpoint/2010/main" val="391172465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34</a:t>
            </a:fld>
            <a:endParaRPr lang="en-US"/>
          </a:p>
        </p:txBody>
      </p:sp>
    </p:spTree>
    <p:extLst>
      <p:ext uri="{BB962C8B-B14F-4D97-AF65-F5344CB8AC3E}">
        <p14:creationId xmlns:p14="http://schemas.microsoft.com/office/powerpoint/2010/main" val="42131964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35</a:t>
            </a:fld>
            <a:endParaRPr lang="en-US"/>
          </a:p>
        </p:txBody>
      </p:sp>
    </p:spTree>
    <p:extLst>
      <p:ext uri="{BB962C8B-B14F-4D97-AF65-F5344CB8AC3E}">
        <p14:creationId xmlns:p14="http://schemas.microsoft.com/office/powerpoint/2010/main" val="12249896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355D66B-B7A6-4A2E-B18C-4931E798DBBE}" type="slidenum">
              <a:rPr lang="en-US" smtClean="0"/>
              <a:t>36</a:t>
            </a:fld>
            <a:endParaRPr lang="en-US"/>
          </a:p>
        </p:txBody>
      </p:sp>
    </p:spTree>
    <p:extLst>
      <p:ext uri="{BB962C8B-B14F-4D97-AF65-F5344CB8AC3E}">
        <p14:creationId xmlns:p14="http://schemas.microsoft.com/office/powerpoint/2010/main" val="173013207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37</a:t>
            </a:fld>
            <a:endParaRPr lang="en-US"/>
          </a:p>
        </p:txBody>
      </p:sp>
    </p:spTree>
    <p:extLst>
      <p:ext uri="{BB962C8B-B14F-4D97-AF65-F5344CB8AC3E}">
        <p14:creationId xmlns:p14="http://schemas.microsoft.com/office/powerpoint/2010/main" val="235334687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55D66B-B7A6-4A2E-B18C-4931E798DBBE}" type="slidenum">
              <a:rPr lang="en-US" smtClean="0"/>
              <a:t>38</a:t>
            </a:fld>
            <a:endParaRPr lang="en-US"/>
          </a:p>
        </p:txBody>
      </p:sp>
    </p:spTree>
    <p:extLst>
      <p:ext uri="{BB962C8B-B14F-4D97-AF65-F5344CB8AC3E}">
        <p14:creationId xmlns:p14="http://schemas.microsoft.com/office/powerpoint/2010/main" val="16490809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39</a:t>
            </a:fld>
            <a:endParaRPr lang="en-US"/>
          </a:p>
        </p:txBody>
      </p:sp>
    </p:spTree>
    <p:extLst>
      <p:ext uri="{BB962C8B-B14F-4D97-AF65-F5344CB8AC3E}">
        <p14:creationId xmlns:p14="http://schemas.microsoft.com/office/powerpoint/2010/main" val="417545801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55D66B-B7A6-4A2E-B18C-4931E798DBBE}" type="slidenum">
              <a:rPr lang="en-US" smtClean="0"/>
              <a:t>40</a:t>
            </a:fld>
            <a:endParaRPr lang="en-US"/>
          </a:p>
        </p:txBody>
      </p:sp>
    </p:spTree>
    <p:extLst>
      <p:ext uri="{BB962C8B-B14F-4D97-AF65-F5344CB8AC3E}">
        <p14:creationId xmlns:p14="http://schemas.microsoft.com/office/powerpoint/2010/main" val="424575099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41</a:t>
            </a:fld>
            <a:endParaRPr lang="en-US"/>
          </a:p>
        </p:txBody>
      </p:sp>
    </p:spTree>
    <p:extLst>
      <p:ext uri="{BB962C8B-B14F-4D97-AF65-F5344CB8AC3E}">
        <p14:creationId xmlns:p14="http://schemas.microsoft.com/office/powerpoint/2010/main" val="10302651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42</a:t>
            </a:fld>
            <a:endParaRPr lang="en-US"/>
          </a:p>
        </p:txBody>
      </p:sp>
    </p:spTree>
    <p:extLst>
      <p:ext uri="{BB962C8B-B14F-4D97-AF65-F5344CB8AC3E}">
        <p14:creationId xmlns:p14="http://schemas.microsoft.com/office/powerpoint/2010/main" val="61577177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43</a:t>
            </a:fld>
            <a:endParaRPr lang="en-US"/>
          </a:p>
        </p:txBody>
      </p:sp>
    </p:spTree>
    <p:extLst>
      <p:ext uri="{BB962C8B-B14F-4D97-AF65-F5344CB8AC3E}">
        <p14:creationId xmlns:p14="http://schemas.microsoft.com/office/powerpoint/2010/main" val="1570154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8</a:t>
            </a:fld>
            <a:endParaRPr lang="en-US"/>
          </a:p>
        </p:txBody>
      </p:sp>
    </p:spTree>
    <p:extLst>
      <p:ext uri="{BB962C8B-B14F-4D97-AF65-F5344CB8AC3E}">
        <p14:creationId xmlns:p14="http://schemas.microsoft.com/office/powerpoint/2010/main" val="43832161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44</a:t>
            </a:fld>
            <a:endParaRPr lang="en-US"/>
          </a:p>
        </p:txBody>
      </p:sp>
    </p:spTree>
    <p:extLst>
      <p:ext uri="{BB962C8B-B14F-4D97-AF65-F5344CB8AC3E}">
        <p14:creationId xmlns:p14="http://schemas.microsoft.com/office/powerpoint/2010/main" val="17750572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45</a:t>
            </a:fld>
            <a:endParaRPr lang="en-US"/>
          </a:p>
        </p:txBody>
      </p:sp>
    </p:spTree>
    <p:extLst>
      <p:ext uri="{BB962C8B-B14F-4D97-AF65-F5344CB8AC3E}">
        <p14:creationId xmlns:p14="http://schemas.microsoft.com/office/powerpoint/2010/main" val="38845651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46</a:t>
            </a:fld>
            <a:endParaRPr lang="en-US"/>
          </a:p>
        </p:txBody>
      </p:sp>
    </p:spTree>
    <p:extLst>
      <p:ext uri="{BB962C8B-B14F-4D97-AF65-F5344CB8AC3E}">
        <p14:creationId xmlns:p14="http://schemas.microsoft.com/office/powerpoint/2010/main" val="36027861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47</a:t>
            </a:fld>
            <a:endParaRPr lang="en-US"/>
          </a:p>
        </p:txBody>
      </p:sp>
    </p:spTree>
    <p:extLst>
      <p:ext uri="{BB962C8B-B14F-4D97-AF65-F5344CB8AC3E}">
        <p14:creationId xmlns:p14="http://schemas.microsoft.com/office/powerpoint/2010/main" val="334228070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48</a:t>
            </a:fld>
            <a:endParaRPr lang="en-US"/>
          </a:p>
        </p:txBody>
      </p:sp>
    </p:spTree>
    <p:extLst>
      <p:ext uri="{BB962C8B-B14F-4D97-AF65-F5344CB8AC3E}">
        <p14:creationId xmlns:p14="http://schemas.microsoft.com/office/powerpoint/2010/main" val="30330459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49</a:t>
            </a:fld>
            <a:endParaRPr lang="en-US"/>
          </a:p>
        </p:txBody>
      </p:sp>
    </p:spTree>
    <p:extLst>
      <p:ext uri="{BB962C8B-B14F-4D97-AF65-F5344CB8AC3E}">
        <p14:creationId xmlns:p14="http://schemas.microsoft.com/office/powerpoint/2010/main" val="340769055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50</a:t>
            </a:fld>
            <a:endParaRPr lang="en-US"/>
          </a:p>
        </p:txBody>
      </p:sp>
    </p:spTree>
    <p:extLst>
      <p:ext uri="{BB962C8B-B14F-4D97-AF65-F5344CB8AC3E}">
        <p14:creationId xmlns:p14="http://schemas.microsoft.com/office/powerpoint/2010/main" val="34438521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51</a:t>
            </a:fld>
            <a:endParaRPr lang="en-US"/>
          </a:p>
        </p:txBody>
      </p:sp>
    </p:spTree>
    <p:extLst>
      <p:ext uri="{BB962C8B-B14F-4D97-AF65-F5344CB8AC3E}">
        <p14:creationId xmlns:p14="http://schemas.microsoft.com/office/powerpoint/2010/main" val="373841444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52</a:t>
            </a:fld>
            <a:endParaRPr lang="en-US"/>
          </a:p>
        </p:txBody>
      </p:sp>
    </p:spTree>
    <p:extLst>
      <p:ext uri="{BB962C8B-B14F-4D97-AF65-F5344CB8AC3E}">
        <p14:creationId xmlns:p14="http://schemas.microsoft.com/office/powerpoint/2010/main" val="172313779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53</a:t>
            </a:fld>
            <a:endParaRPr lang="en-US"/>
          </a:p>
        </p:txBody>
      </p:sp>
    </p:spTree>
    <p:extLst>
      <p:ext uri="{BB962C8B-B14F-4D97-AF65-F5344CB8AC3E}">
        <p14:creationId xmlns:p14="http://schemas.microsoft.com/office/powerpoint/2010/main" val="3105518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355D66B-B7A6-4A2E-B18C-4931E798DBBE}" type="slidenum">
              <a:rPr lang="en-US" smtClean="0"/>
              <a:t>9</a:t>
            </a:fld>
            <a:endParaRPr lang="en-US"/>
          </a:p>
        </p:txBody>
      </p:sp>
    </p:spTree>
    <p:extLst>
      <p:ext uri="{BB962C8B-B14F-4D97-AF65-F5344CB8AC3E}">
        <p14:creationId xmlns:p14="http://schemas.microsoft.com/office/powerpoint/2010/main" val="192303944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54</a:t>
            </a:fld>
            <a:endParaRPr lang="en-US"/>
          </a:p>
        </p:txBody>
      </p:sp>
    </p:spTree>
    <p:extLst>
      <p:ext uri="{BB962C8B-B14F-4D97-AF65-F5344CB8AC3E}">
        <p14:creationId xmlns:p14="http://schemas.microsoft.com/office/powerpoint/2010/main" val="386739927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55</a:t>
            </a:fld>
            <a:endParaRPr lang="en-US"/>
          </a:p>
        </p:txBody>
      </p:sp>
    </p:spTree>
    <p:extLst>
      <p:ext uri="{BB962C8B-B14F-4D97-AF65-F5344CB8AC3E}">
        <p14:creationId xmlns:p14="http://schemas.microsoft.com/office/powerpoint/2010/main" val="289171465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56</a:t>
            </a:fld>
            <a:endParaRPr lang="en-US"/>
          </a:p>
        </p:txBody>
      </p:sp>
    </p:spTree>
    <p:extLst>
      <p:ext uri="{BB962C8B-B14F-4D97-AF65-F5344CB8AC3E}">
        <p14:creationId xmlns:p14="http://schemas.microsoft.com/office/powerpoint/2010/main" val="69644207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57</a:t>
            </a:fld>
            <a:endParaRPr lang="en-US"/>
          </a:p>
        </p:txBody>
      </p:sp>
    </p:spTree>
    <p:extLst>
      <p:ext uri="{BB962C8B-B14F-4D97-AF65-F5344CB8AC3E}">
        <p14:creationId xmlns:p14="http://schemas.microsoft.com/office/powerpoint/2010/main" val="16720007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58</a:t>
            </a:fld>
            <a:endParaRPr lang="en-US"/>
          </a:p>
        </p:txBody>
      </p:sp>
    </p:spTree>
    <p:extLst>
      <p:ext uri="{BB962C8B-B14F-4D97-AF65-F5344CB8AC3E}">
        <p14:creationId xmlns:p14="http://schemas.microsoft.com/office/powerpoint/2010/main" val="321193936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59</a:t>
            </a:fld>
            <a:endParaRPr lang="en-US"/>
          </a:p>
        </p:txBody>
      </p:sp>
    </p:spTree>
    <p:extLst>
      <p:ext uri="{BB962C8B-B14F-4D97-AF65-F5344CB8AC3E}">
        <p14:creationId xmlns:p14="http://schemas.microsoft.com/office/powerpoint/2010/main" val="242547355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60</a:t>
            </a:fld>
            <a:endParaRPr lang="en-US"/>
          </a:p>
        </p:txBody>
      </p:sp>
    </p:spTree>
    <p:extLst>
      <p:ext uri="{BB962C8B-B14F-4D97-AF65-F5344CB8AC3E}">
        <p14:creationId xmlns:p14="http://schemas.microsoft.com/office/powerpoint/2010/main" val="17977789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61</a:t>
            </a:fld>
            <a:endParaRPr lang="en-US"/>
          </a:p>
        </p:txBody>
      </p:sp>
    </p:spTree>
    <p:extLst>
      <p:ext uri="{BB962C8B-B14F-4D97-AF65-F5344CB8AC3E}">
        <p14:creationId xmlns:p14="http://schemas.microsoft.com/office/powerpoint/2010/main" val="257000465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62</a:t>
            </a:fld>
            <a:endParaRPr lang="en-US"/>
          </a:p>
        </p:txBody>
      </p:sp>
    </p:spTree>
    <p:extLst>
      <p:ext uri="{BB962C8B-B14F-4D97-AF65-F5344CB8AC3E}">
        <p14:creationId xmlns:p14="http://schemas.microsoft.com/office/powerpoint/2010/main" val="3501117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63</a:t>
            </a:fld>
            <a:endParaRPr lang="en-US"/>
          </a:p>
        </p:txBody>
      </p:sp>
    </p:spTree>
    <p:extLst>
      <p:ext uri="{BB962C8B-B14F-4D97-AF65-F5344CB8AC3E}">
        <p14:creationId xmlns:p14="http://schemas.microsoft.com/office/powerpoint/2010/main" val="1507798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10</a:t>
            </a:fld>
            <a:endParaRPr lang="en-US"/>
          </a:p>
        </p:txBody>
      </p:sp>
    </p:spTree>
    <p:extLst>
      <p:ext uri="{BB962C8B-B14F-4D97-AF65-F5344CB8AC3E}">
        <p14:creationId xmlns:p14="http://schemas.microsoft.com/office/powerpoint/2010/main" val="293503927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64</a:t>
            </a:fld>
            <a:endParaRPr lang="en-US"/>
          </a:p>
        </p:txBody>
      </p:sp>
    </p:spTree>
    <p:extLst>
      <p:ext uri="{BB962C8B-B14F-4D97-AF65-F5344CB8AC3E}">
        <p14:creationId xmlns:p14="http://schemas.microsoft.com/office/powerpoint/2010/main" val="273031827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65</a:t>
            </a:fld>
            <a:endParaRPr lang="en-US"/>
          </a:p>
        </p:txBody>
      </p:sp>
    </p:spTree>
    <p:extLst>
      <p:ext uri="{BB962C8B-B14F-4D97-AF65-F5344CB8AC3E}">
        <p14:creationId xmlns:p14="http://schemas.microsoft.com/office/powerpoint/2010/main" val="144882626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66</a:t>
            </a:fld>
            <a:endParaRPr lang="en-US"/>
          </a:p>
        </p:txBody>
      </p:sp>
    </p:spTree>
    <p:extLst>
      <p:ext uri="{BB962C8B-B14F-4D97-AF65-F5344CB8AC3E}">
        <p14:creationId xmlns:p14="http://schemas.microsoft.com/office/powerpoint/2010/main" val="345999384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794435373"/>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332930798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endParaRPr lang="en-US"/>
          </a:p>
        </p:txBody>
      </p:sp>
    </p:spTree>
    <p:extLst>
      <p:ext uri="{BB962C8B-B14F-4D97-AF65-F5344CB8AC3E}">
        <p14:creationId xmlns:p14="http://schemas.microsoft.com/office/powerpoint/2010/main" val="277806689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70</a:t>
            </a:fld>
            <a:endParaRPr lang="en-US"/>
          </a:p>
        </p:txBody>
      </p:sp>
    </p:spTree>
    <p:extLst>
      <p:ext uri="{BB962C8B-B14F-4D97-AF65-F5344CB8AC3E}">
        <p14:creationId xmlns:p14="http://schemas.microsoft.com/office/powerpoint/2010/main" val="2213953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11</a:t>
            </a:fld>
            <a:endParaRPr lang="en-US"/>
          </a:p>
        </p:txBody>
      </p:sp>
    </p:spTree>
    <p:extLst>
      <p:ext uri="{BB962C8B-B14F-4D97-AF65-F5344CB8AC3E}">
        <p14:creationId xmlns:p14="http://schemas.microsoft.com/office/powerpoint/2010/main" val="5007511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12</a:t>
            </a:fld>
            <a:endParaRPr lang="en-US"/>
          </a:p>
        </p:txBody>
      </p:sp>
    </p:spTree>
    <p:extLst>
      <p:ext uri="{BB962C8B-B14F-4D97-AF65-F5344CB8AC3E}">
        <p14:creationId xmlns:p14="http://schemas.microsoft.com/office/powerpoint/2010/main" val="33342209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49A54A3-7A51-4DE4-952D-B839D2FB485E}" type="slidenum">
              <a:rPr lang="en-US" smtClean="0"/>
              <a:t>13</a:t>
            </a:fld>
            <a:endParaRPr lang="en-US"/>
          </a:p>
        </p:txBody>
      </p:sp>
    </p:spTree>
    <p:extLst>
      <p:ext uri="{BB962C8B-B14F-4D97-AF65-F5344CB8AC3E}">
        <p14:creationId xmlns:p14="http://schemas.microsoft.com/office/powerpoint/2010/main" val="3323458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E834C5E-17F6-4B19-BCB6-C9FC8809E1BB}" type="datetimeFigureOut">
              <a:rPr lang="en-US" smtClean="0"/>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290013141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34C5E-17F6-4B19-BCB6-C9FC8809E1BB}" type="datetimeFigureOut">
              <a:rPr lang="en-US" smtClean="0"/>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385340597"/>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34C5E-17F6-4B19-BCB6-C9FC8809E1BB}" type="datetimeFigureOut">
              <a:rPr lang="en-US" smtClean="0"/>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141125418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867" b="1" i="0">
                <a:solidFill>
                  <a:srgbClr val="262626"/>
                </a:solidFill>
                <a:latin typeface="Arial"/>
                <a:cs typeface="Arial"/>
              </a:defRPr>
            </a:lvl1pPr>
          </a:lstStyle>
          <a:p>
            <a:endParaRPr/>
          </a:p>
        </p:txBody>
      </p:sp>
      <p:sp>
        <p:nvSpPr>
          <p:cNvPr id="3" name="Holder 3"/>
          <p:cNvSpPr>
            <a:spLocks noGrp="1"/>
          </p:cNvSpPr>
          <p:nvPr>
            <p:ph sz="half" idx="2"/>
          </p:nvPr>
        </p:nvSpPr>
        <p:spPr>
          <a:xfrm>
            <a:off x="625846" y="2735869"/>
            <a:ext cx="5395383" cy="295402"/>
          </a:xfrm>
          <a:prstGeom prst="rect">
            <a:avLst/>
          </a:prstGeom>
        </p:spPr>
        <p:txBody>
          <a:bodyPr wrap="square" lIns="0" tIns="0" rIns="0" bIns="0">
            <a:spAutoFit/>
          </a:bodyPr>
          <a:lstStyle>
            <a:lvl1pPr>
              <a:defRPr sz="2133" b="1" i="0">
                <a:solidFill>
                  <a:srgbClr val="262626"/>
                </a:solidFill>
                <a:latin typeface="Arial"/>
                <a:cs typeface="Arial"/>
              </a:defRPr>
            </a:lvl1pPr>
          </a:lstStyle>
          <a:p>
            <a:endParaRPr/>
          </a:p>
        </p:txBody>
      </p:sp>
      <p:sp>
        <p:nvSpPr>
          <p:cNvPr id="4" name="Holder 4"/>
          <p:cNvSpPr>
            <a:spLocks noGrp="1"/>
          </p:cNvSpPr>
          <p:nvPr>
            <p:ph sz="half" idx="3"/>
          </p:nvPr>
        </p:nvSpPr>
        <p:spPr>
          <a:xfrm>
            <a:off x="6278880" y="1577340"/>
            <a:ext cx="5303520" cy="38779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2/22/2023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470799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834C5E-17F6-4B19-BCB6-C9FC8809E1BB}" type="datetimeFigureOut">
              <a:rPr lang="en-US" smtClean="0"/>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47512375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834C5E-17F6-4B19-BCB6-C9FC8809E1BB}" type="datetimeFigureOut">
              <a:rPr lang="en-US" smtClean="0"/>
              <a:t>2/22/2023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150251352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834C5E-17F6-4B19-BCB6-C9FC8809E1BB}" type="datetimeFigureOut">
              <a:rPr lang="en-US" smtClean="0"/>
              <a:t>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330198652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E834C5E-17F6-4B19-BCB6-C9FC8809E1BB}" type="datetimeFigureOut">
              <a:rPr lang="en-US" smtClean="0"/>
              <a:t>2/22/2023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289538097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E834C5E-17F6-4B19-BCB6-C9FC8809E1BB}" type="datetimeFigureOut">
              <a:rPr lang="en-US" smtClean="0"/>
              <a:t>2/22/2023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48989904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34C5E-17F6-4B19-BCB6-C9FC8809E1BB}" type="datetimeFigureOut">
              <a:rPr lang="en-US" smtClean="0"/>
              <a:t>2/22/2023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161946644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E834C5E-17F6-4B19-BCB6-C9FC8809E1BB}" type="datetimeFigureOut">
              <a:rPr lang="en-US" smtClean="0"/>
              <a:t>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402257766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E834C5E-17F6-4B19-BCB6-C9FC8809E1BB}" type="datetimeFigureOut">
              <a:rPr lang="en-US" smtClean="0"/>
              <a:t>2/22/2023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5A6DCC-C349-48C1-8AAD-F1C79822A428}" type="slidenum">
              <a:rPr lang="en-US" smtClean="0"/>
              <a:t>‹#›</a:t>
            </a:fld>
            <a:endParaRPr lang="en-US"/>
          </a:p>
        </p:txBody>
      </p:sp>
    </p:spTree>
    <p:extLst>
      <p:ext uri="{BB962C8B-B14F-4D97-AF65-F5344CB8AC3E}">
        <p14:creationId xmlns:p14="http://schemas.microsoft.com/office/powerpoint/2010/main" val="328557716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834C5E-17F6-4B19-BCB6-C9FC8809E1BB}" type="datetimeFigureOut">
              <a:rPr lang="en-US" smtClean="0"/>
              <a:t>2/22/2023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5A6DCC-C349-48C1-8AAD-F1C79822A428}" type="slidenum">
              <a:rPr lang="en-US" smtClean="0"/>
              <a:t>‹#›</a:t>
            </a:fld>
            <a:endParaRPr lang="en-US"/>
          </a:p>
        </p:txBody>
      </p:sp>
    </p:spTree>
    <p:extLst>
      <p:ext uri="{BB962C8B-B14F-4D97-AF65-F5344CB8AC3E}">
        <p14:creationId xmlns:p14="http://schemas.microsoft.com/office/powerpoint/2010/main" val="23637501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5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36" y="0"/>
            <a:ext cx="12173964" cy="6858000"/>
          </a:xfrm>
          <a:prstGeom prst="rect">
            <a:avLst/>
          </a:prstGeom>
        </p:spPr>
      </p:pic>
      <p:sp>
        <p:nvSpPr>
          <p:cNvPr id="2" name="Title 1"/>
          <p:cNvSpPr>
            <a:spLocks noGrp="1"/>
          </p:cNvSpPr>
          <p:nvPr>
            <p:ph type="title"/>
          </p:nvPr>
        </p:nvSpPr>
        <p:spPr>
          <a:xfrm>
            <a:off x="1140229" y="2766218"/>
            <a:ext cx="10515600" cy="1325563"/>
          </a:xfrm>
        </p:spPr>
        <p:txBody>
          <a:bodyPr>
            <a:noAutofit/>
          </a:bodyPr>
          <a:lstStyle/>
          <a:p>
            <a:pPr algn="ctr"/>
            <a:r>
              <a:rPr lang="en-US" sz="5400" b="1" dirty="0">
                <a:solidFill>
                  <a:srgbClr val="1B4555"/>
                </a:solidFill>
                <a:latin typeface="Corbel" panose="020B0503020204020204" pitchFamily="34" charset="0"/>
              </a:rPr>
              <a:t>Welcome back, </a:t>
            </a:r>
            <a:br>
              <a:rPr lang="en-US" sz="5400" b="1" dirty="0">
                <a:solidFill>
                  <a:srgbClr val="1B4555"/>
                </a:solidFill>
                <a:latin typeface="Corbel" panose="020B0503020204020204" pitchFamily="34" charset="0"/>
              </a:rPr>
            </a:br>
            <a:r>
              <a:rPr lang="en-US" sz="5400" b="1" dirty="0">
                <a:solidFill>
                  <a:srgbClr val="1B4555"/>
                </a:solidFill>
                <a:latin typeface="Corbel" panose="020B0503020204020204" pitchFamily="34" charset="0"/>
              </a:rPr>
              <a:t>LMA 2023 Volunteer Leaders!</a:t>
            </a:r>
          </a:p>
        </p:txBody>
      </p:sp>
      <p:sp>
        <p:nvSpPr>
          <p:cNvPr id="5" name="Title 1"/>
          <p:cNvSpPr txBox="1">
            <a:spLocks/>
          </p:cNvSpPr>
          <p:nvPr/>
        </p:nvSpPr>
        <p:spPr>
          <a:xfrm>
            <a:off x="3685758" y="4470400"/>
            <a:ext cx="4802447" cy="72825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smtClean="0">
                <a:solidFill>
                  <a:srgbClr val="1B4555"/>
                </a:solidFill>
                <a:latin typeface="Corbel" panose="020B0503020204020204" pitchFamily="34" charset="0"/>
              </a:rPr>
              <a:t>Leaders’ Conference Part II</a:t>
            </a:r>
            <a:endParaRPr lang="en-US" sz="2800" b="1" dirty="0">
              <a:solidFill>
                <a:srgbClr val="1B4555"/>
              </a:solidFill>
              <a:latin typeface="Corbel" panose="020B0503020204020204" pitchFamily="34" charset="0"/>
            </a:endParaRPr>
          </a:p>
        </p:txBody>
      </p:sp>
    </p:spTree>
    <p:extLst>
      <p:ext uri="{BB962C8B-B14F-4D97-AF65-F5344CB8AC3E}">
        <p14:creationId xmlns:p14="http://schemas.microsoft.com/office/powerpoint/2010/main" val="344873207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lvl="0"/>
            <a:r>
              <a:rPr lang="en-US" b="1" dirty="0">
                <a:solidFill>
                  <a:srgbClr val="1B4555"/>
                </a:solidFill>
                <a:latin typeface="Corbel" panose="020B0503020204020204" pitchFamily="34" charset="0"/>
              </a:rPr>
              <a:t>Amplify!</a:t>
            </a:r>
            <a:endParaRPr lang="en-US" dirty="0">
              <a:solidFill>
                <a:srgbClr val="1B4555"/>
              </a:solidFill>
              <a:latin typeface="Corbel" panose="020B0503020204020204" pitchFamily="34" charset="0"/>
            </a:endParaRPr>
          </a:p>
          <a:p>
            <a:pPr lvl="1"/>
            <a:r>
              <a:rPr lang="en-US" dirty="0">
                <a:solidFill>
                  <a:srgbClr val="1B4555"/>
                </a:solidFill>
                <a:latin typeface="Corbel" panose="020B0503020204020204" pitchFamily="34" charset="0"/>
              </a:rPr>
              <a:t>Authentic conversations on substantive topics that inspire true change in this industry</a:t>
            </a:r>
          </a:p>
          <a:p>
            <a:pPr lvl="1"/>
            <a:r>
              <a:rPr lang="en-US" dirty="0">
                <a:solidFill>
                  <a:srgbClr val="1B4555"/>
                </a:solidFill>
                <a:latin typeface="Corbel" panose="020B0503020204020204" pitchFamily="34" charset="0"/>
              </a:rPr>
              <a:t>Career aspirations of our members, providing them tangible action steps to bring back to their respective organizations to further their growth</a:t>
            </a:r>
          </a:p>
          <a:p>
            <a:pPr lvl="1"/>
            <a:r>
              <a:rPr lang="en-US" dirty="0">
                <a:solidFill>
                  <a:srgbClr val="1B4555"/>
                </a:solidFill>
                <a:latin typeface="Corbel" panose="020B0503020204020204" pitchFamily="34" charset="0"/>
              </a:rPr>
              <a:t>The credibility and voice and talents of our members and attendees as thought leaders, change agents, and positive disrupters</a:t>
            </a:r>
          </a:p>
          <a:p>
            <a:pPr lvl="0"/>
            <a:r>
              <a:rPr lang="en-US" sz="2400" b="1" dirty="0">
                <a:solidFill>
                  <a:srgbClr val="1B4555"/>
                </a:solidFill>
                <a:latin typeface="Corbel" panose="020B0503020204020204" pitchFamily="34" charset="0"/>
              </a:rPr>
              <a:t>LMA Strategic Goal: </a:t>
            </a:r>
            <a:r>
              <a:rPr lang="en-US" sz="2400" dirty="0">
                <a:solidFill>
                  <a:srgbClr val="1B4555"/>
                </a:solidFill>
                <a:latin typeface="Corbel" panose="020B0503020204020204" pitchFamily="34" charset="0"/>
              </a:rPr>
              <a:t>Foster community, collaboration and inclusivity among those driving change industrywide.</a:t>
            </a:r>
          </a:p>
        </p:txBody>
      </p:sp>
    </p:spTree>
    <p:extLst>
      <p:ext uri="{BB962C8B-B14F-4D97-AF65-F5344CB8AC3E}">
        <p14:creationId xmlns:p14="http://schemas.microsoft.com/office/powerpoint/2010/main" val="2850604399"/>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a14="http://schemas.microsoft.com/office/drawing/2010/main" xmlns="">
      <p:transition spd="med" advTm="15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2" y="2637212"/>
            <a:ext cx="9144000" cy="1583575"/>
          </a:xfrm>
        </p:spPr>
        <p:txBody>
          <a:bodyPr>
            <a:normAutofit/>
          </a:bodyPr>
          <a:lstStyle/>
          <a:p>
            <a:r>
              <a:rPr lang="en-US" sz="5400" b="1" dirty="0">
                <a:solidFill>
                  <a:srgbClr val="1B4555"/>
                </a:solidFill>
                <a:latin typeface="Corbel" panose="020B0503020204020204" pitchFamily="34" charset="0"/>
              </a:rPr>
              <a:t>Diversity, Equity &amp; Inclusion (DEI) Committee</a:t>
            </a:r>
          </a:p>
        </p:txBody>
      </p:sp>
      <p:sp>
        <p:nvSpPr>
          <p:cNvPr id="7" name="Rectangle 6"/>
          <p:cNvSpPr/>
          <p:nvPr/>
        </p:nvSpPr>
        <p:spPr>
          <a:xfrm>
            <a:off x="2837808" y="4464621"/>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t>: </a:t>
            </a:r>
            <a:r>
              <a:rPr lang="en-US" dirty="0">
                <a:solidFill>
                  <a:srgbClr val="1B4555"/>
                </a:solidFill>
                <a:latin typeface="Corbel" panose="020B0503020204020204" pitchFamily="34" charset="0"/>
              </a:rPr>
              <a:t>Ashley Black and Michelle Turner</a:t>
            </a:r>
          </a:p>
          <a:p>
            <a:r>
              <a:rPr lang="en-US" b="1" dirty="0">
                <a:solidFill>
                  <a:srgbClr val="1B4555"/>
                </a:solidFill>
                <a:latin typeface="Corbel" panose="020B0503020204020204" pitchFamily="34" charset="0"/>
              </a:rPr>
              <a:t>Board Liaison: </a:t>
            </a:r>
            <a:r>
              <a:rPr lang="en-US" dirty="0">
                <a:solidFill>
                  <a:srgbClr val="1B4555"/>
                </a:solidFill>
                <a:latin typeface="Corbel" panose="020B0503020204020204" pitchFamily="34" charset="0"/>
              </a:rPr>
              <a:t>Trish Lilley</a:t>
            </a:r>
          </a:p>
          <a:p>
            <a:r>
              <a:rPr lang="en-US" b="1" dirty="0">
                <a:solidFill>
                  <a:srgbClr val="1B4555"/>
                </a:solidFill>
                <a:latin typeface="Corbel" panose="020B0503020204020204" pitchFamily="34" charset="0"/>
              </a:rPr>
              <a:t>Staff Liaison: </a:t>
            </a:r>
            <a:r>
              <a:rPr lang="en-US" dirty="0">
                <a:solidFill>
                  <a:srgbClr val="1B4555"/>
                </a:solidFill>
                <a:latin typeface="Corbel" panose="020B0503020204020204" pitchFamily="34" charset="0"/>
              </a:rPr>
              <a:t>Ashley Stenger / Jennifer Weigand</a:t>
            </a:r>
          </a:p>
        </p:txBody>
      </p:sp>
    </p:spTree>
    <p:extLst>
      <p:ext uri="{BB962C8B-B14F-4D97-AF65-F5344CB8AC3E}">
        <p14:creationId xmlns:p14="http://schemas.microsoft.com/office/powerpoint/2010/main" val="1256654324"/>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p15="http://schemas.microsoft.com/office/powerpoint/2012/main" xmlns="">
      <p:transition spd="med" advClick="0" advTm="10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marL="514350" indent="-514350">
              <a:buFont typeface="+mj-lt"/>
              <a:buAutoNum type="arabicPeriod"/>
            </a:pPr>
            <a:r>
              <a:rPr lang="en-US" sz="2400" dirty="0">
                <a:solidFill>
                  <a:srgbClr val="1B4555"/>
                </a:solidFill>
                <a:latin typeface="Corbel" panose="020B0503020204020204" pitchFamily="34" charset="0"/>
              </a:rPr>
              <a:t>Communications and Transparency</a:t>
            </a:r>
          </a:p>
          <a:p>
            <a:pPr marL="514350" indent="-514350">
              <a:buFont typeface="+mj-lt"/>
              <a:buAutoNum type="arabicPeriod"/>
            </a:pPr>
            <a:r>
              <a:rPr lang="en-US" altLang="en-US" sz="2400" dirty="0">
                <a:solidFill>
                  <a:srgbClr val="1B4555"/>
                </a:solidFill>
                <a:latin typeface="Corbel" panose="020B0503020204020204" pitchFamily="34" charset="0"/>
              </a:rPr>
              <a:t>Diversification of Leadership and Volunteer Opportunities</a:t>
            </a:r>
          </a:p>
          <a:p>
            <a:pPr marL="514350" indent="-514350">
              <a:buFont typeface="+mj-lt"/>
              <a:buAutoNum type="arabicPeriod"/>
            </a:pPr>
            <a:r>
              <a:rPr lang="en-US" altLang="en-US" sz="2400" dirty="0">
                <a:solidFill>
                  <a:srgbClr val="1B4555"/>
                </a:solidFill>
                <a:latin typeface="Corbel" panose="020B0503020204020204" pitchFamily="34" charset="0"/>
              </a:rPr>
              <a:t>Overall Feeling of Inclusivity</a:t>
            </a:r>
            <a:endParaRPr lang="en-US" sz="2400"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2349789226"/>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p15="http://schemas.microsoft.com/office/powerpoint/2012/main" xmlns="">
      <p:transition spd="med" advTm="1500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Goal 1 – Communications and Transparency</a:t>
            </a:r>
          </a:p>
        </p:txBody>
      </p:sp>
      <p:sp>
        <p:nvSpPr>
          <p:cNvPr id="3" name="Content Placeholder 2"/>
          <p:cNvSpPr>
            <a:spLocks noGrp="1"/>
          </p:cNvSpPr>
          <p:nvPr>
            <p:ph idx="1"/>
          </p:nvPr>
        </p:nvSpPr>
        <p:spPr>
          <a:xfrm>
            <a:off x="727363" y="1457693"/>
            <a:ext cx="10515600" cy="4689382"/>
          </a:xfrm>
        </p:spPr>
        <p:txBody>
          <a:bodyPr>
            <a:normAutofit/>
          </a:bodyPr>
          <a:lstStyle/>
          <a:p>
            <a:pPr marL="0" indent="0">
              <a:buNone/>
            </a:pPr>
            <a:r>
              <a:rPr lang="en-US" sz="2400" dirty="0">
                <a:solidFill>
                  <a:srgbClr val="1B4555"/>
                </a:solidFill>
                <a:latin typeface="Corbel" panose="020B0503020204020204" pitchFamily="34" charset="0"/>
              </a:rPr>
              <a:t>Continue to build on the cohesive communication strategy developed in 2022 which focused on ensuring LMA communications provide a DEI lens. </a:t>
            </a:r>
          </a:p>
          <a:p>
            <a:pPr marL="514350" indent="-514350">
              <a:buAutoNum type="arabicPeriod"/>
            </a:pPr>
            <a:r>
              <a:rPr lang="en-US" sz="2400" dirty="0">
                <a:solidFill>
                  <a:srgbClr val="1B4555"/>
                </a:solidFill>
                <a:latin typeface="Corbel" panose="020B0503020204020204" pitchFamily="34" charset="0"/>
              </a:rPr>
              <a:t>Create an infographic for the roadmap to serving in LMA </a:t>
            </a:r>
          </a:p>
          <a:p>
            <a:pPr marL="514350" indent="-514350">
              <a:buAutoNum type="arabicPeriod"/>
            </a:pPr>
            <a:r>
              <a:rPr lang="en-US" sz="2400" dirty="0">
                <a:solidFill>
                  <a:srgbClr val="1B4555"/>
                </a:solidFill>
                <a:latin typeface="Corbel" panose="020B0503020204020204" pitchFamily="34" charset="0"/>
              </a:rPr>
              <a:t>Continue to amplify diverse voices through S&amp;V, engagement on the DEI SIG board, member spotlights, etc. </a:t>
            </a:r>
          </a:p>
          <a:p>
            <a:pPr marL="514350" indent="-514350">
              <a:buFont typeface="Arial" panose="020B0604020202020204" pitchFamily="34" charset="0"/>
              <a:buAutoNum type="arabicPeriod"/>
            </a:pPr>
            <a:r>
              <a:rPr lang="en-US" sz="2400" dirty="0">
                <a:solidFill>
                  <a:srgbClr val="1B4555"/>
                </a:solidFill>
                <a:latin typeface="Corbel" panose="020B0503020204020204" pitchFamily="34" charset="0"/>
              </a:rPr>
              <a:t>Ensure we have responses prepared for various DEI-related crises and social issues</a:t>
            </a:r>
          </a:p>
          <a:p>
            <a:pPr marL="514350" indent="-514350">
              <a:buFont typeface="Arial" panose="020B0604020202020204" pitchFamily="34" charset="0"/>
              <a:buAutoNum type="arabicPeriod"/>
            </a:pPr>
            <a:r>
              <a:rPr lang="en-US" sz="2400" dirty="0">
                <a:solidFill>
                  <a:srgbClr val="1B4555"/>
                </a:solidFill>
                <a:latin typeface="Corbel" panose="020B0503020204020204" pitchFamily="34" charset="0"/>
              </a:rPr>
              <a:t>Ensure DEI committee goals and outcomes receive maximum visibility, engagement, and impact through LMA communication outlets</a:t>
            </a:r>
          </a:p>
        </p:txBody>
      </p:sp>
    </p:spTree>
    <p:extLst>
      <p:ext uri="{BB962C8B-B14F-4D97-AF65-F5344CB8AC3E}">
        <p14:creationId xmlns:p14="http://schemas.microsoft.com/office/powerpoint/2010/main" val="1748315994"/>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p15="http://schemas.microsoft.com/office/powerpoint/2012/main" xmlns="">
      <p:transition spd="med" advTm="15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300537"/>
            <a:ext cx="10515600" cy="1105593"/>
          </a:xfrm>
        </p:spPr>
        <p:txBody>
          <a:bodyPr>
            <a:noAutofit/>
          </a:bodyPr>
          <a:lstStyle/>
          <a:p>
            <a:r>
              <a:rPr lang="en-US" sz="3600" b="1" dirty="0">
                <a:solidFill>
                  <a:srgbClr val="1B4555"/>
                </a:solidFill>
                <a:latin typeface="Corbel" panose="020B0503020204020204" pitchFamily="34" charset="0"/>
              </a:rPr>
              <a:t>Goal 2 – Diversification of Leadership and </a:t>
            </a:r>
            <a:br>
              <a:rPr lang="en-US" sz="3600" b="1" dirty="0">
                <a:solidFill>
                  <a:srgbClr val="1B4555"/>
                </a:solidFill>
                <a:latin typeface="Corbel" panose="020B0503020204020204" pitchFamily="34" charset="0"/>
              </a:rPr>
            </a:br>
            <a:r>
              <a:rPr lang="en-US" sz="3600" b="1" dirty="0">
                <a:solidFill>
                  <a:srgbClr val="1B4555"/>
                </a:solidFill>
                <a:latin typeface="Corbel" panose="020B0503020204020204" pitchFamily="34" charset="0"/>
              </a:rPr>
              <a:t>Volunteer Opportunities</a:t>
            </a:r>
          </a:p>
        </p:txBody>
      </p:sp>
      <p:sp>
        <p:nvSpPr>
          <p:cNvPr id="3" name="Content Placeholder 2"/>
          <p:cNvSpPr>
            <a:spLocks noGrp="1"/>
          </p:cNvSpPr>
          <p:nvPr>
            <p:ph idx="1"/>
          </p:nvPr>
        </p:nvSpPr>
        <p:spPr>
          <a:xfrm>
            <a:off x="727363" y="1767944"/>
            <a:ext cx="10515600" cy="4689382"/>
          </a:xfrm>
        </p:spPr>
        <p:txBody>
          <a:bodyPr>
            <a:normAutofit/>
          </a:bodyPr>
          <a:lstStyle/>
          <a:p>
            <a:pPr marL="0" indent="0">
              <a:buNone/>
            </a:pPr>
            <a:r>
              <a:rPr lang="en-US" sz="2400" dirty="0">
                <a:solidFill>
                  <a:srgbClr val="1B4555"/>
                </a:solidFill>
                <a:latin typeface="Corbel" panose="020B0503020204020204" pitchFamily="34" charset="0"/>
              </a:rPr>
              <a:t>Continue to advance the efforts to develop a diverse and inclusive volunteer pool and leadership pipeline.</a:t>
            </a:r>
          </a:p>
          <a:p>
            <a:pPr marL="514350" indent="-514350">
              <a:buAutoNum type="arabicPeriod"/>
            </a:pPr>
            <a:r>
              <a:rPr lang="en-US" sz="2400" dirty="0">
                <a:solidFill>
                  <a:srgbClr val="1B4555"/>
                </a:solidFill>
                <a:latin typeface="Corbel" panose="020B0503020204020204" pitchFamily="34" charset="0"/>
              </a:rPr>
              <a:t>Demystify what it means to serve in LMA through the sharing personal stories</a:t>
            </a:r>
          </a:p>
          <a:p>
            <a:pPr marL="514350" indent="-514350">
              <a:buAutoNum type="arabicPeriod"/>
            </a:pPr>
            <a:r>
              <a:rPr lang="en-US" sz="2400" dirty="0">
                <a:solidFill>
                  <a:srgbClr val="1B4555"/>
                </a:solidFill>
                <a:latin typeface="Corbel" panose="020B0503020204020204" pitchFamily="34" charset="0"/>
              </a:rPr>
              <a:t>Work with the LMA marketing team to develop a campaign to encourage all members to complete their profiles</a:t>
            </a:r>
          </a:p>
          <a:p>
            <a:pPr marL="514350" indent="-514350">
              <a:buFont typeface="Arial" panose="020B0604020202020204" pitchFamily="34" charset="0"/>
              <a:buAutoNum type="arabicPeriod"/>
            </a:pPr>
            <a:r>
              <a:rPr lang="en-US" sz="2400" dirty="0">
                <a:solidFill>
                  <a:srgbClr val="1B4555"/>
                </a:solidFill>
                <a:latin typeface="Corbel" panose="020B0503020204020204" pitchFamily="34" charset="0"/>
              </a:rPr>
              <a:t>Continue to work with the Talent Development Committee on programming and initiatives focused on diversifying the future leaders of LMA</a:t>
            </a:r>
          </a:p>
          <a:p>
            <a:pPr marL="514350" indent="-514350">
              <a:buAutoNum type="arabicPeriod"/>
            </a:pPr>
            <a:endParaRPr lang="en-US" dirty="0">
              <a:solidFill>
                <a:srgbClr val="1B4555"/>
              </a:solidFill>
            </a:endParaRPr>
          </a:p>
        </p:txBody>
      </p:sp>
    </p:spTree>
    <p:extLst>
      <p:ext uri="{BB962C8B-B14F-4D97-AF65-F5344CB8AC3E}">
        <p14:creationId xmlns:p14="http://schemas.microsoft.com/office/powerpoint/2010/main" val="4237573080"/>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p15="http://schemas.microsoft.com/office/powerpoint/2012/main" xmlns="">
      <p:transition spd="med" advTm="15000">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Goal 3 – Overall Feeling of Inclusivity</a:t>
            </a:r>
          </a:p>
        </p:txBody>
      </p:sp>
      <p:sp>
        <p:nvSpPr>
          <p:cNvPr id="3" name="Content Placeholder 2"/>
          <p:cNvSpPr>
            <a:spLocks noGrp="1"/>
          </p:cNvSpPr>
          <p:nvPr>
            <p:ph idx="1"/>
          </p:nvPr>
        </p:nvSpPr>
        <p:spPr>
          <a:xfrm>
            <a:off x="727364" y="1620983"/>
            <a:ext cx="9829800" cy="4689382"/>
          </a:xfrm>
        </p:spPr>
        <p:txBody>
          <a:bodyPr>
            <a:normAutofit/>
          </a:bodyPr>
          <a:lstStyle/>
          <a:p>
            <a:pPr marL="0" indent="0">
              <a:buNone/>
            </a:pPr>
            <a:r>
              <a:rPr lang="en-US" sz="2400" dirty="0">
                <a:solidFill>
                  <a:srgbClr val="1B4555"/>
                </a:solidFill>
                <a:latin typeface="Corbel" panose="020B0503020204020204" pitchFamily="34" charset="0"/>
              </a:rPr>
              <a:t>Continue to advance the idea of building an inclusive and collaborative community within LMA.</a:t>
            </a:r>
          </a:p>
          <a:p>
            <a:pPr marL="0" indent="0">
              <a:buNone/>
            </a:pPr>
            <a:r>
              <a:rPr lang="en-US" sz="2400" dirty="0">
                <a:solidFill>
                  <a:srgbClr val="1B4555"/>
                </a:solidFill>
                <a:latin typeface="Corbel" panose="020B0503020204020204" pitchFamily="34" charset="0"/>
              </a:rPr>
              <a:t>1. Increase participation in current MRGs – Allies, LGBTQ+, and Members of Color</a:t>
            </a:r>
          </a:p>
          <a:p>
            <a:pPr marL="0" indent="0">
              <a:buNone/>
            </a:pPr>
            <a:r>
              <a:rPr lang="en-US" sz="2400" dirty="0">
                <a:solidFill>
                  <a:srgbClr val="1B4555"/>
                </a:solidFill>
                <a:latin typeface="Corbel" panose="020B0503020204020204" pitchFamily="34" charset="0"/>
              </a:rPr>
              <a:t>2. Assess the need for additional MRGs and/or special interest programming</a:t>
            </a:r>
          </a:p>
          <a:p>
            <a:pPr marL="0" indent="0">
              <a:buNone/>
            </a:pPr>
            <a:r>
              <a:rPr lang="en-US" sz="2400" dirty="0">
                <a:solidFill>
                  <a:srgbClr val="1B4555"/>
                </a:solidFill>
                <a:latin typeface="Corbel" panose="020B0503020204020204" pitchFamily="34" charset="0"/>
              </a:rPr>
              <a:t>3. Keep the DEI Resource Center updated with new content</a:t>
            </a:r>
          </a:p>
          <a:p>
            <a:pPr marL="0" indent="0">
              <a:buNone/>
            </a:pPr>
            <a:r>
              <a:rPr lang="en-US" sz="2400" dirty="0">
                <a:solidFill>
                  <a:srgbClr val="1B4555"/>
                </a:solidFill>
                <a:latin typeface="Corbel" panose="020B0503020204020204" pitchFamily="34" charset="0"/>
              </a:rPr>
              <a:t>4. Partner with the Wellbeing Committee on programming and communications that addresses how mental and physical wellbeing intersects with inclusion</a:t>
            </a:r>
          </a:p>
        </p:txBody>
      </p:sp>
    </p:spTree>
    <p:extLst>
      <p:ext uri="{BB962C8B-B14F-4D97-AF65-F5344CB8AC3E}">
        <p14:creationId xmlns:p14="http://schemas.microsoft.com/office/powerpoint/2010/main" val="317166873"/>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p15="http://schemas.microsoft.com/office/powerpoint/2012/main" xmlns="">
      <p:transition spd="med" advTm="1500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36" y="0"/>
            <a:ext cx="12173964" cy="6858000"/>
          </a:xfrm>
          <a:prstGeom prst="rect">
            <a:avLst/>
          </a:prstGeom>
        </p:spPr>
      </p:pic>
      <p:sp>
        <p:nvSpPr>
          <p:cNvPr id="2" name="Title 1"/>
          <p:cNvSpPr>
            <a:spLocks noGrp="1"/>
          </p:cNvSpPr>
          <p:nvPr>
            <p:ph type="ctrTitle"/>
          </p:nvPr>
        </p:nvSpPr>
        <p:spPr>
          <a:xfrm>
            <a:off x="1533018" y="2586717"/>
            <a:ext cx="9144000" cy="1684565"/>
          </a:xfrm>
        </p:spPr>
        <p:txBody>
          <a:bodyPr>
            <a:noAutofit/>
          </a:bodyPr>
          <a:lstStyle/>
          <a:p>
            <a:r>
              <a:rPr lang="en-US" sz="5400" b="1" dirty="0">
                <a:solidFill>
                  <a:srgbClr val="1B4555"/>
                </a:solidFill>
                <a:latin typeface="Corbel" panose="020B0503020204020204" pitchFamily="34" charset="0"/>
              </a:rPr>
              <a:t>Education Advisory Council (EAC)</a:t>
            </a:r>
          </a:p>
        </p:txBody>
      </p:sp>
      <p:sp>
        <p:nvSpPr>
          <p:cNvPr id="7" name="Rectangle 6"/>
          <p:cNvSpPr/>
          <p:nvPr/>
        </p:nvSpPr>
        <p:spPr>
          <a:xfrm>
            <a:off x="2855844" y="4488869"/>
            <a:ext cx="6498348" cy="923330"/>
          </a:xfrm>
          <a:prstGeom prst="rect">
            <a:avLst/>
          </a:prstGeom>
        </p:spPr>
        <p:txBody>
          <a:bodyPr wrap="square">
            <a:spAutoFit/>
          </a:bodyPr>
          <a:lstStyle/>
          <a:p>
            <a:r>
              <a:rPr lang="en-US" b="1" dirty="0">
                <a:solidFill>
                  <a:srgbClr val="1B4555"/>
                </a:solidFill>
                <a:latin typeface="Corbel" panose="020B0503020204020204" pitchFamily="34" charset="0"/>
              </a:rPr>
              <a:t>Committee Members</a:t>
            </a:r>
            <a:r>
              <a:rPr lang="en-US" dirty="0"/>
              <a:t>: </a:t>
            </a:r>
            <a:r>
              <a:rPr lang="en-US" dirty="0">
                <a:solidFill>
                  <a:srgbClr val="1B4555"/>
                </a:solidFill>
              </a:rPr>
              <a:t>Nan Arian and Stacey Hall</a:t>
            </a:r>
          </a:p>
          <a:p>
            <a:r>
              <a:rPr lang="en-US" b="1" dirty="0">
                <a:solidFill>
                  <a:srgbClr val="1B4555"/>
                </a:solidFill>
                <a:latin typeface="Corbel" panose="020B0503020204020204" pitchFamily="34" charset="0"/>
              </a:rPr>
              <a:t>Board Liaison: </a:t>
            </a:r>
            <a:r>
              <a:rPr lang="en-US" dirty="0">
                <a:solidFill>
                  <a:srgbClr val="1B4555"/>
                </a:solidFill>
                <a:latin typeface="Corbel" panose="020B0503020204020204" pitchFamily="34" charset="0"/>
              </a:rPr>
              <a:t>Brenda Plowman</a:t>
            </a:r>
          </a:p>
          <a:p>
            <a:r>
              <a:rPr lang="en-US" b="1" dirty="0">
                <a:solidFill>
                  <a:srgbClr val="1B4555"/>
                </a:solidFill>
                <a:latin typeface="Corbel" panose="020B0503020204020204" pitchFamily="34" charset="0"/>
              </a:rPr>
              <a:t>Staff Liaison: </a:t>
            </a:r>
            <a:r>
              <a:rPr lang="en-US" dirty="0">
                <a:solidFill>
                  <a:srgbClr val="1B4555"/>
                </a:solidFill>
                <a:latin typeface="Corbel" panose="020B0503020204020204" pitchFamily="34" charset="0"/>
              </a:rPr>
              <a:t>Holly Amatangelo</a:t>
            </a:r>
            <a:endParaRPr lang="en-US" dirty="0"/>
          </a:p>
        </p:txBody>
      </p:sp>
    </p:spTree>
    <p:extLst>
      <p:ext uri="{BB962C8B-B14F-4D97-AF65-F5344CB8AC3E}">
        <p14:creationId xmlns:p14="http://schemas.microsoft.com/office/powerpoint/2010/main" val="3268282795"/>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a14="http://schemas.microsoft.com/office/drawing/2010/main" xmlns="">
      <p:transition spd="med" advClick="0" advTm="1000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marL="514350" indent="-514350">
              <a:buFont typeface="+mj-lt"/>
              <a:buAutoNum type="arabicPeriod"/>
            </a:pPr>
            <a:r>
              <a:rPr lang="en-US" sz="2400" dirty="0">
                <a:solidFill>
                  <a:srgbClr val="1B4555"/>
                </a:solidFill>
                <a:latin typeface="Corbel" panose="020B0503020204020204" pitchFamily="34" charset="0"/>
              </a:rPr>
              <a:t>Development of the LMA Body of Knowledge (</a:t>
            </a:r>
            <a:r>
              <a:rPr lang="en-US" sz="2400" dirty="0" err="1">
                <a:solidFill>
                  <a:srgbClr val="1B4555"/>
                </a:solidFill>
                <a:latin typeface="Corbel" panose="020B0503020204020204" pitchFamily="34" charset="0"/>
              </a:rPr>
              <a:t>BoK</a:t>
            </a:r>
            <a:r>
              <a:rPr lang="en-US" sz="2400" dirty="0">
                <a:solidFill>
                  <a:srgbClr val="1B4555"/>
                </a:solidFill>
                <a:latin typeface="Corbel" panose="020B0503020204020204" pitchFamily="34" charset="0"/>
              </a:rPr>
              <a:t>) V3</a:t>
            </a:r>
          </a:p>
          <a:p>
            <a:pPr marL="514350" indent="-514350">
              <a:buFont typeface="+mj-lt"/>
              <a:buAutoNum type="arabicPeriod"/>
            </a:pPr>
            <a:r>
              <a:rPr lang="en-US" altLang="en-US" sz="2400" dirty="0">
                <a:solidFill>
                  <a:srgbClr val="1B4555"/>
                </a:solidFill>
                <a:latin typeface="Corbel" panose="020B0503020204020204" pitchFamily="34" charset="0"/>
              </a:rPr>
              <a:t>Strengthen PLI educational offerings and supplemental resources</a:t>
            </a:r>
          </a:p>
          <a:p>
            <a:pPr marL="514350" indent="-514350">
              <a:buFont typeface="+mj-lt"/>
              <a:buAutoNum type="arabicPeriod"/>
            </a:pPr>
            <a:r>
              <a:rPr lang="en-GB" sz="2400" dirty="0">
                <a:solidFill>
                  <a:srgbClr val="1B4555"/>
                </a:solidFill>
                <a:latin typeface="Corbel" panose="020B0503020204020204" pitchFamily="34" charset="0"/>
              </a:rPr>
              <a:t>Support the development of regional events and education strategy </a:t>
            </a:r>
          </a:p>
          <a:p>
            <a:pPr marL="514350" indent="-514350">
              <a:buFont typeface="+mj-lt"/>
              <a:buAutoNum type="arabicPeriod"/>
            </a:pPr>
            <a:endParaRPr lang="en-US" altLang="en-US" dirty="0">
              <a:solidFill>
                <a:srgbClr val="1B4555"/>
              </a:solidFill>
              <a:latin typeface="Corbel" panose="020B0503020204020204" pitchFamily="34" charset="0"/>
            </a:endParaRPr>
          </a:p>
          <a:p>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3747933501"/>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2" y="2646067"/>
            <a:ext cx="9144000" cy="1565866"/>
          </a:xfrm>
        </p:spPr>
        <p:txBody>
          <a:bodyPr>
            <a:noAutofit/>
          </a:bodyPr>
          <a:lstStyle/>
          <a:p>
            <a:r>
              <a:rPr lang="en-US" sz="5400" b="1" dirty="0">
                <a:solidFill>
                  <a:srgbClr val="1B4555"/>
                </a:solidFill>
                <a:latin typeface="Corbel" panose="020B0503020204020204" pitchFamily="34" charset="0"/>
              </a:rPr>
              <a:t>Membership Engagement Committee (MEC)</a:t>
            </a:r>
          </a:p>
        </p:txBody>
      </p:sp>
      <p:sp>
        <p:nvSpPr>
          <p:cNvPr id="7" name="Rectangle 6"/>
          <p:cNvSpPr/>
          <p:nvPr/>
        </p:nvSpPr>
        <p:spPr>
          <a:xfrm>
            <a:off x="2837808" y="4481480"/>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t>: </a:t>
            </a:r>
            <a:r>
              <a:rPr lang="en-US" dirty="0">
                <a:solidFill>
                  <a:srgbClr val="1B4555"/>
                </a:solidFill>
                <a:latin typeface="Corbel" panose="020B0503020204020204" pitchFamily="34" charset="0"/>
              </a:rPr>
              <a:t>Aimee McKinney, Chandler Lauzon</a:t>
            </a:r>
          </a:p>
          <a:p>
            <a:r>
              <a:rPr lang="en-US" b="1" dirty="0">
                <a:solidFill>
                  <a:srgbClr val="1B4555"/>
                </a:solidFill>
                <a:latin typeface="Corbel" panose="020B0503020204020204" pitchFamily="34" charset="0"/>
              </a:rPr>
              <a:t>Board Liaison: </a:t>
            </a:r>
            <a:r>
              <a:rPr lang="en-US" dirty="0">
                <a:solidFill>
                  <a:srgbClr val="1B4555"/>
                </a:solidFill>
                <a:latin typeface="Corbel" panose="020B0503020204020204" pitchFamily="34" charset="0"/>
              </a:rPr>
              <a:t>John Byrne</a:t>
            </a:r>
          </a:p>
          <a:p>
            <a:r>
              <a:rPr lang="en-US" b="1" dirty="0">
                <a:solidFill>
                  <a:srgbClr val="1B4555"/>
                </a:solidFill>
                <a:latin typeface="Corbel" panose="020B0503020204020204" pitchFamily="34" charset="0"/>
              </a:rPr>
              <a:t>Staff Liaison: </a:t>
            </a:r>
            <a:r>
              <a:rPr lang="en-US" dirty="0" smtClean="0">
                <a:solidFill>
                  <a:srgbClr val="1B4555"/>
                </a:solidFill>
                <a:latin typeface="Corbel" panose="020B0503020204020204" pitchFamily="34" charset="0"/>
              </a:rPr>
              <a:t>Ashley Stenger/Jennifer </a:t>
            </a:r>
            <a:r>
              <a:rPr lang="en-US" dirty="0">
                <a:solidFill>
                  <a:srgbClr val="1B4555"/>
                </a:solidFill>
                <a:latin typeface="Corbel" panose="020B0503020204020204" pitchFamily="34" charset="0"/>
              </a:rPr>
              <a:t>Weigand</a:t>
            </a:r>
          </a:p>
        </p:txBody>
      </p:sp>
    </p:spTree>
    <p:extLst>
      <p:ext uri="{BB962C8B-B14F-4D97-AF65-F5344CB8AC3E}">
        <p14:creationId xmlns:p14="http://schemas.microsoft.com/office/powerpoint/2010/main" val="257017731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marL="514350" indent="-514350">
              <a:buFont typeface="+mj-lt"/>
              <a:buAutoNum type="arabicPeriod"/>
            </a:pPr>
            <a:r>
              <a:rPr lang="en-US" sz="2400" dirty="0">
                <a:solidFill>
                  <a:srgbClr val="1B4555"/>
                </a:solidFill>
                <a:latin typeface="Corbel" panose="020B0503020204020204" pitchFamily="34" charset="0"/>
              </a:rPr>
              <a:t>Continue to drive growth in the Plaintiffs’ firm space, and achieve 175 members identifying from that sector.</a:t>
            </a:r>
          </a:p>
          <a:p>
            <a:pPr marL="514350" indent="-514350">
              <a:buFont typeface="+mj-lt"/>
              <a:buAutoNum type="arabicPeriod"/>
            </a:pPr>
            <a:r>
              <a:rPr lang="en-US" altLang="en-US" sz="2400" dirty="0">
                <a:solidFill>
                  <a:srgbClr val="1B4555"/>
                </a:solidFill>
                <a:latin typeface="Corbel" panose="020B0503020204020204" pitchFamily="34" charset="0"/>
              </a:rPr>
              <a:t>Contribute to a greater understanding of our retention opportunities via surveys and regional feedback initiatives, </a:t>
            </a:r>
            <a:r>
              <a:rPr lang="en-US" altLang="en-US" sz="2400" dirty="0" smtClean="0">
                <a:solidFill>
                  <a:srgbClr val="1B4555"/>
                </a:solidFill>
                <a:latin typeface="Corbel" panose="020B0503020204020204" pitchFamily="34" charset="0"/>
              </a:rPr>
              <a:t>to help inform membership growth marketing for 4,500 member goal.</a:t>
            </a:r>
            <a:endParaRPr lang="en-US" altLang="en-US" sz="2400" dirty="0">
              <a:solidFill>
                <a:srgbClr val="1B4555"/>
              </a:solidFill>
              <a:latin typeface="Corbel" panose="020B0503020204020204" pitchFamily="34" charset="0"/>
            </a:endParaRPr>
          </a:p>
          <a:p>
            <a:pPr marL="514350" indent="-514350">
              <a:buFont typeface="+mj-lt"/>
              <a:buAutoNum type="arabicPeriod"/>
            </a:pPr>
            <a:r>
              <a:rPr lang="en-US" altLang="en-US" sz="2400" dirty="0">
                <a:solidFill>
                  <a:srgbClr val="1B4555"/>
                </a:solidFill>
                <a:latin typeface="Corbel" panose="020B0503020204020204" pitchFamily="34" charset="0"/>
              </a:rPr>
              <a:t>Ideate, support and execute membership engagement initiatives in each region, that are reflective of each region’s character and needs. Support regional applications for financial support, per </a:t>
            </a:r>
            <a:br>
              <a:rPr lang="en-US" altLang="en-US" sz="2400" dirty="0">
                <a:solidFill>
                  <a:srgbClr val="1B4555"/>
                </a:solidFill>
                <a:latin typeface="Corbel" panose="020B0503020204020204" pitchFamily="34" charset="0"/>
              </a:rPr>
            </a:br>
            <a:r>
              <a:rPr lang="en-US" altLang="en-US" sz="2400" dirty="0">
                <a:solidFill>
                  <a:srgbClr val="1B4555"/>
                </a:solidFill>
                <a:latin typeface="Corbel" panose="020B0503020204020204" pitchFamily="34" charset="0"/>
              </a:rPr>
              <a:t>new budget line item for Membership Engagement.</a:t>
            </a:r>
          </a:p>
          <a:p>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340569981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ctrTitle"/>
          </p:nvPr>
        </p:nvSpPr>
        <p:spPr>
          <a:xfrm>
            <a:off x="1524000" y="570723"/>
            <a:ext cx="9144000" cy="1265034"/>
          </a:xfrm>
        </p:spPr>
        <p:txBody>
          <a:bodyPr>
            <a:normAutofit fontScale="90000"/>
          </a:bodyPr>
          <a:lstStyle/>
          <a:p>
            <a:r>
              <a:rPr lang="en-US" sz="4800" b="1" dirty="0" smtClean="0">
                <a:solidFill>
                  <a:srgbClr val="1B4555"/>
                </a:solidFill>
                <a:latin typeface="Corbel" panose="020B0503020204020204" pitchFamily="34" charset="0"/>
              </a:rPr>
              <a:t>Welcome 2023 President, Roy Sexton</a:t>
            </a:r>
            <a:endParaRPr lang="en-US" sz="4800" b="1" dirty="0">
              <a:solidFill>
                <a:srgbClr val="1B4555"/>
              </a:solidFill>
              <a:latin typeface="Corbel" panose="020B0503020204020204" pitchFamily="34" charset="0"/>
            </a:endParaRPr>
          </a:p>
        </p:txBody>
      </p:sp>
      <p:sp>
        <p:nvSpPr>
          <p:cNvPr id="5" name="Rectangle 4"/>
          <p:cNvSpPr/>
          <p:nvPr/>
        </p:nvSpPr>
        <p:spPr>
          <a:xfrm>
            <a:off x="5852638" y="2406479"/>
            <a:ext cx="4052712" cy="1323439"/>
          </a:xfrm>
          <a:prstGeom prst="rect">
            <a:avLst/>
          </a:prstGeom>
        </p:spPr>
        <p:txBody>
          <a:bodyPr wrap="square">
            <a:spAutoFit/>
          </a:bodyPr>
          <a:lstStyle/>
          <a:p>
            <a:pPr>
              <a:defRPr/>
            </a:pPr>
            <a:r>
              <a:rPr lang="en-US" sz="2000" b="1" dirty="0" smtClean="0">
                <a:solidFill>
                  <a:srgbClr val="1B4555"/>
                </a:solidFill>
                <a:latin typeface="Corbel" panose="020B0503020204020204" pitchFamily="34" charset="0"/>
                <a:cs typeface="Arial" pitchFamily="34" charset="0"/>
              </a:rPr>
              <a:t>Roy Sexton</a:t>
            </a:r>
            <a:endParaRPr lang="en-US" sz="2000" b="1" dirty="0">
              <a:solidFill>
                <a:srgbClr val="1B4555"/>
              </a:solidFill>
              <a:latin typeface="Corbel" panose="020B0503020204020204" pitchFamily="34" charset="0"/>
              <a:cs typeface="Arial" pitchFamily="34" charset="0"/>
            </a:endParaRPr>
          </a:p>
          <a:p>
            <a:pPr>
              <a:defRPr/>
            </a:pPr>
            <a:r>
              <a:rPr lang="en-US" sz="2000" i="1" dirty="0" smtClean="0">
                <a:solidFill>
                  <a:srgbClr val="1B4555"/>
                </a:solidFill>
                <a:latin typeface="Corbel" panose="020B0503020204020204" pitchFamily="34" charset="0"/>
                <a:cs typeface="Arial" pitchFamily="34" charset="0"/>
              </a:rPr>
              <a:t>Director of Marketing</a:t>
            </a:r>
          </a:p>
          <a:p>
            <a:pPr>
              <a:defRPr/>
            </a:pPr>
            <a:r>
              <a:rPr lang="en-US" sz="2000" i="1" dirty="0" smtClean="0">
                <a:solidFill>
                  <a:srgbClr val="1B4555"/>
                </a:solidFill>
                <a:latin typeface="Corbel" panose="020B0503020204020204" pitchFamily="34" charset="0"/>
                <a:cs typeface="Arial" pitchFamily="34" charset="0"/>
              </a:rPr>
              <a:t>Clark Hill</a:t>
            </a:r>
          </a:p>
          <a:p>
            <a:pPr>
              <a:defRPr/>
            </a:pPr>
            <a:r>
              <a:rPr lang="en-US" sz="2000" i="1" dirty="0" smtClean="0">
                <a:solidFill>
                  <a:srgbClr val="1B4555"/>
                </a:solidFill>
                <a:latin typeface="Corbel" panose="020B0503020204020204" pitchFamily="34" charset="0"/>
                <a:cs typeface="Arial" pitchFamily="34" charset="0"/>
              </a:rPr>
              <a:t>Detroit, MI (Midwest Region)</a:t>
            </a:r>
            <a:endParaRPr lang="en-US" sz="2000" i="1" dirty="0">
              <a:solidFill>
                <a:srgbClr val="1B4555"/>
              </a:solidFill>
              <a:latin typeface="Corbel" panose="020B0503020204020204" pitchFamily="34" charset="0"/>
              <a:cs typeface="Arial" pitchFamily="34" charset="0"/>
            </a:endParaRP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50477" y="2171701"/>
            <a:ext cx="3108960" cy="3886200"/>
          </a:xfrm>
          <a:prstGeom prst="rect">
            <a:avLst/>
          </a:prstGeom>
        </p:spPr>
      </p:pic>
    </p:spTree>
    <p:extLst>
      <p:ext uri="{BB962C8B-B14F-4D97-AF65-F5344CB8AC3E}">
        <p14:creationId xmlns:p14="http://schemas.microsoft.com/office/powerpoint/2010/main" val="869286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2" y="2741122"/>
            <a:ext cx="9144000" cy="1375756"/>
          </a:xfrm>
        </p:spPr>
        <p:txBody>
          <a:bodyPr>
            <a:noAutofit/>
          </a:bodyPr>
          <a:lstStyle/>
          <a:p>
            <a:r>
              <a:rPr lang="en-US" sz="5400" b="1" i="1" dirty="0">
                <a:solidFill>
                  <a:srgbClr val="1B4555"/>
                </a:solidFill>
                <a:latin typeface="Corbel" panose="020B0503020204020204" pitchFamily="34" charset="0"/>
              </a:rPr>
              <a:t>Strategies &amp; Voices </a:t>
            </a:r>
            <a:r>
              <a:rPr lang="en-US" sz="5400" b="1" dirty="0">
                <a:solidFill>
                  <a:srgbClr val="1B4555"/>
                </a:solidFill>
                <a:latin typeface="Corbel" panose="020B0503020204020204" pitchFamily="34" charset="0"/>
              </a:rPr>
              <a:t>Editorial Committee</a:t>
            </a:r>
          </a:p>
        </p:txBody>
      </p:sp>
      <p:sp>
        <p:nvSpPr>
          <p:cNvPr id="7" name="Rectangle 6"/>
          <p:cNvSpPr/>
          <p:nvPr/>
        </p:nvSpPr>
        <p:spPr>
          <a:xfrm>
            <a:off x="2837808" y="4448229"/>
            <a:ext cx="6498348" cy="923330"/>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t>: </a:t>
            </a:r>
            <a:r>
              <a:rPr lang="en-US" dirty="0">
                <a:solidFill>
                  <a:srgbClr val="1B4555"/>
                </a:solidFill>
                <a:latin typeface="Corbel" panose="020B0503020204020204" pitchFamily="34" charset="0"/>
              </a:rPr>
              <a:t>Kathryn Whitaker and Julie Holton</a:t>
            </a:r>
          </a:p>
          <a:p>
            <a:r>
              <a:rPr lang="en-US" b="1" dirty="0">
                <a:solidFill>
                  <a:srgbClr val="1B4555"/>
                </a:solidFill>
                <a:latin typeface="Corbel" panose="020B0503020204020204" pitchFamily="34" charset="0"/>
              </a:rPr>
              <a:t>Board Liaison: </a:t>
            </a:r>
            <a:r>
              <a:rPr lang="en-US" dirty="0">
                <a:solidFill>
                  <a:srgbClr val="1B4555"/>
                </a:solidFill>
                <a:latin typeface="Corbel" panose="020B0503020204020204" pitchFamily="34" charset="0"/>
              </a:rPr>
              <a:t>Diana Lauritson</a:t>
            </a:r>
          </a:p>
          <a:p>
            <a:r>
              <a:rPr lang="en-US" b="1" dirty="0">
                <a:solidFill>
                  <a:srgbClr val="1B4555"/>
                </a:solidFill>
                <a:latin typeface="Corbel" panose="020B0503020204020204" pitchFamily="34" charset="0"/>
              </a:rPr>
              <a:t>Staff Liaison: </a:t>
            </a:r>
            <a:r>
              <a:rPr lang="en-US" dirty="0">
                <a:solidFill>
                  <a:srgbClr val="1B4555"/>
                </a:solidFill>
                <a:latin typeface="Corbel" panose="020B0503020204020204" pitchFamily="34" charset="0"/>
              </a:rPr>
              <a:t>Kristin Frankiewicz, Monica Roselli</a:t>
            </a:r>
          </a:p>
        </p:txBody>
      </p:sp>
    </p:spTree>
    <p:extLst>
      <p:ext uri="{BB962C8B-B14F-4D97-AF65-F5344CB8AC3E}">
        <p14:creationId xmlns:p14="http://schemas.microsoft.com/office/powerpoint/2010/main" val="2673018166"/>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marL="514350" lvl="0" indent="-514350">
              <a:buAutoNum type="arabicPeriod"/>
            </a:pPr>
            <a:r>
              <a:rPr lang="en-US" sz="2400" dirty="0">
                <a:solidFill>
                  <a:srgbClr val="1B4555"/>
                </a:solidFill>
                <a:latin typeface="Corbel" panose="020B0503020204020204" pitchFamily="34" charset="0"/>
              </a:rPr>
              <a:t>As a membership engagement channel, </a:t>
            </a:r>
            <a:r>
              <a:rPr lang="en-US" sz="2400" i="1" dirty="0">
                <a:solidFill>
                  <a:srgbClr val="1B4555"/>
                </a:solidFill>
                <a:latin typeface="Corbel" panose="020B0503020204020204" pitchFamily="34" charset="0"/>
              </a:rPr>
              <a:t>Strategies &amp; Voices</a:t>
            </a:r>
            <a:r>
              <a:rPr lang="en-US" sz="2400" dirty="0">
                <a:solidFill>
                  <a:srgbClr val="1B4555"/>
                </a:solidFill>
                <a:latin typeface="Corbel" panose="020B0503020204020204" pitchFamily="34" charset="0"/>
              </a:rPr>
              <a:t> will advance LMA membership value through inclusive content. We will do so by aligning S&amp;V content with the Body of Knowledge domains to ensure we meet our members’ fundamental professional development needs. </a:t>
            </a:r>
          </a:p>
          <a:p>
            <a:pPr marL="514350" lvl="0" indent="-514350">
              <a:buAutoNum type="arabicPeriod"/>
            </a:pPr>
            <a:r>
              <a:rPr lang="en-US" sz="2400" dirty="0">
                <a:solidFill>
                  <a:srgbClr val="1B4555"/>
                </a:solidFill>
                <a:latin typeface="Corbel" panose="020B0503020204020204" pitchFamily="34" charset="0"/>
              </a:rPr>
              <a:t>Our committee will be a true partner to LMA leadership, regions, and committees through sharing of our editorial calendar and planning process to allow for the amplification of strategic content.</a:t>
            </a:r>
          </a:p>
          <a:p>
            <a:pPr marL="514350" lvl="0" indent="-514350">
              <a:buAutoNum type="arabicPeriod"/>
            </a:pPr>
            <a:r>
              <a:rPr lang="en-US" sz="2400" dirty="0">
                <a:solidFill>
                  <a:srgbClr val="1B4555"/>
                </a:solidFill>
                <a:latin typeface="Corbel" panose="020B0503020204020204" pitchFamily="34" charset="0"/>
              </a:rPr>
              <a:t>We will strive to provide content in multiple forms, including articles, checklists, podcast episodes, video, infographics, and print.</a:t>
            </a:r>
          </a:p>
          <a:p>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1614354261"/>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36" y="1"/>
            <a:ext cx="12173964" cy="6858000"/>
          </a:xfrm>
          <a:prstGeom prst="rect">
            <a:avLst/>
          </a:prstGeom>
        </p:spPr>
      </p:pic>
      <p:sp>
        <p:nvSpPr>
          <p:cNvPr id="2" name="Title 1"/>
          <p:cNvSpPr>
            <a:spLocks noGrp="1"/>
          </p:cNvSpPr>
          <p:nvPr>
            <p:ph type="ctrTitle"/>
          </p:nvPr>
        </p:nvSpPr>
        <p:spPr>
          <a:xfrm>
            <a:off x="1231361" y="2695403"/>
            <a:ext cx="9747313" cy="1467196"/>
          </a:xfrm>
        </p:spPr>
        <p:txBody>
          <a:bodyPr>
            <a:noAutofit/>
          </a:bodyPr>
          <a:lstStyle/>
          <a:p>
            <a:r>
              <a:rPr lang="en-US" sz="5400" b="1" dirty="0">
                <a:solidFill>
                  <a:srgbClr val="1B4555"/>
                </a:solidFill>
                <a:latin typeface="Corbel" panose="020B0503020204020204" pitchFamily="34" charset="0"/>
              </a:rPr>
              <a:t>Talent Development Committee (TDC)</a:t>
            </a:r>
          </a:p>
        </p:txBody>
      </p:sp>
      <p:sp>
        <p:nvSpPr>
          <p:cNvPr id="7" name="Rectangle 6"/>
          <p:cNvSpPr/>
          <p:nvPr/>
        </p:nvSpPr>
        <p:spPr>
          <a:xfrm>
            <a:off x="2855844" y="4504418"/>
            <a:ext cx="6498348" cy="923330"/>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t>: </a:t>
            </a:r>
            <a:r>
              <a:rPr lang="en-US" dirty="0">
                <a:solidFill>
                  <a:srgbClr val="1B4555"/>
                </a:solidFill>
                <a:latin typeface="Corbel" panose="020B0503020204020204" pitchFamily="34" charset="0"/>
              </a:rPr>
              <a:t>Dave Poston and Emily Hillman</a:t>
            </a:r>
          </a:p>
          <a:p>
            <a:r>
              <a:rPr lang="en-US" b="1" dirty="0">
                <a:solidFill>
                  <a:srgbClr val="1B4555"/>
                </a:solidFill>
                <a:latin typeface="Corbel" panose="020B0503020204020204" pitchFamily="34" charset="0"/>
              </a:rPr>
              <a:t>Board Liaison: </a:t>
            </a:r>
            <a:r>
              <a:rPr lang="en-US" dirty="0">
                <a:solidFill>
                  <a:srgbClr val="1B4555"/>
                </a:solidFill>
                <a:latin typeface="Corbel" panose="020B0503020204020204" pitchFamily="34" charset="0"/>
              </a:rPr>
              <a:t>Jessica Haarsgaard</a:t>
            </a:r>
          </a:p>
          <a:p>
            <a:r>
              <a:rPr lang="en-US" b="1" dirty="0">
                <a:solidFill>
                  <a:srgbClr val="1B4555"/>
                </a:solidFill>
                <a:latin typeface="Corbel" panose="020B0503020204020204" pitchFamily="34" charset="0"/>
              </a:rPr>
              <a:t>Staff Liaison: </a:t>
            </a:r>
            <a:r>
              <a:rPr lang="en-US" dirty="0">
                <a:solidFill>
                  <a:srgbClr val="1B4555"/>
                </a:solidFill>
                <a:latin typeface="Corbel" panose="020B0503020204020204" pitchFamily="34" charset="0"/>
              </a:rPr>
              <a:t>Ashley Stenger, Jennifer Weigand</a:t>
            </a:r>
          </a:p>
        </p:txBody>
      </p:sp>
    </p:spTree>
    <p:extLst>
      <p:ext uri="{BB962C8B-B14F-4D97-AF65-F5344CB8AC3E}">
        <p14:creationId xmlns:p14="http://schemas.microsoft.com/office/powerpoint/2010/main" val="77886359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marL="514350" indent="-514350">
              <a:buFont typeface="+mj-lt"/>
              <a:buAutoNum type="arabicPeriod"/>
            </a:pPr>
            <a:r>
              <a:rPr lang="en-US" sz="2400" dirty="0">
                <a:solidFill>
                  <a:srgbClr val="1B4555"/>
                </a:solidFill>
                <a:latin typeface="Corbel" panose="020B0503020204020204" pitchFamily="34" charset="0"/>
              </a:rPr>
              <a:t>Goal 1 - Develop and implement a transparent process for prospective volunteers to indicate their desire to get involved with LMA. Also known as: Pipeline to Leadership.</a:t>
            </a:r>
          </a:p>
          <a:p>
            <a:pPr marL="514350" indent="-514350">
              <a:buFont typeface="+mj-lt"/>
              <a:buAutoNum type="arabicPeriod"/>
            </a:pPr>
            <a:r>
              <a:rPr lang="en-US" altLang="en-US" sz="2400" dirty="0">
                <a:solidFill>
                  <a:srgbClr val="1B4555"/>
                </a:solidFill>
                <a:latin typeface="Corbel" panose="020B0503020204020204" pitchFamily="34" charset="0"/>
              </a:rPr>
              <a:t>Goal 2 - Continue to provide resources that show the many benefits of volunteerism. Also known as: “What’s in it for me?”</a:t>
            </a:r>
          </a:p>
          <a:p>
            <a:pPr marL="514350" indent="-514350">
              <a:buFont typeface="+mj-lt"/>
              <a:buAutoNum type="arabicPeriod"/>
            </a:pPr>
            <a:r>
              <a:rPr lang="en-US" altLang="en-US" sz="2400" dirty="0">
                <a:solidFill>
                  <a:srgbClr val="1B4555"/>
                </a:solidFill>
                <a:latin typeface="Corbel" panose="020B0503020204020204" pitchFamily="34" charset="0"/>
              </a:rPr>
              <a:t>Goal 3 - Provide specific benefits to volunteer leaders. Also known as: Leadership Training.</a:t>
            </a:r>
          </a:p>
          <a:p>
            <a:pPr marL="514350" indent="-514350">
              <a:buFont typeface="+mj-lt"/>
              <a:buAutoNum type="arabicPeriod"/>
            </a:pPr>
            <a:endParaRPr lang="en-US" altLang="en-US" dirty="0">
              <a:solidFill>
                <a:srgbClr val="1B4555"/>
              </a:solidFill>
              <a:latin typeface="Corbel" panose="020B0503020204020204" pitchFamily="34" charset="0"/>
            </a:endParaRPr>
          </a:p>
          <a:p>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3655715263"/>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2" y="2901221"/>
            <a:ext cx="9144000" cy="1055557"/>
          </a:xfrm>
        </p:spPr>
        <p:txBody>
          <a:bodyPr>
            <a:normAutofit/>
          </a:bodyPr>
          <a:lstStyle/>
          <a:p>
            <a:r>
              <a:rPr lang="en-US" sz="5400" b="1" dirty="0">
                <a:solidFill>
                  <a:srgbClr val="1B4555"/>
                </a:solidFill>
                <a:latin typeface="Corbel" panose="020B0503020204020204" pitchFamily="34" charset="0"/>
              </a:rPr>
              <a:t>Well-Being Committee</a:t>
            </a:r>
          </a:p>
        </p:txBody>
      </p:sp>
      <p:sp>
        <p:nvSpPr>
          <p:cNvPr id="7" name="Rectangle 6"/>
          <p:cNvSpPr/>
          <p:nvPr/>
        </p:nvSpPr>
        <p:spPr>
          <a:xfrm>
            <a:off x="2837808" y="4493487"/>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latin typeface="Corbel" panose="020B0503020204020204" pitchFamily="34" charset="0"/>
              </a:rPr>
              <a:t>: </a:t>
            </a:r>
            <a:r>
              <a:rPr lang="en-US" dirty="0">
                <a:solidFill>
                  <a:srgbClr val="1B4555"/>
                </a:solidFill>
                <a:latin typeface="Corbel" panose="020B0503020204020204" pitchFamily="34" charset="0"/>
              </a:rPr>
              <a:t>Terry Isner, Megan Hill</a:t>
            </a:r>
          </a:p>
          <a:p>
            <a:r>
              <a:rPr lang="en-US" b="1" dirty="0">
                <a:solidFill>
                  <a:srgbClr val="1B4555"/>
                </a:solidFill>
                <a:latin typeface="Corbel" panose="020B0503020204020204" pitchFamily="34" charset="0"/>
              </a:rPr>
              <a:t>Board Liaison: </a:t>
            </a:r>
            <a:r>
              <a:rPr lang="en-US" dirty="0">
                <a:solidFill>
                  <a:srgbClr val="1B4555"/>
                </a:solidFill>
                <a:latin typeface="Corbel" panose="020B0503020204020204" pitchFamily="34" charset="0"/>
              </a:rPr>
              <a:t>Tahisha Fugate</a:t>
            </a:r>
          </a:p>
          <a:p>
            <a:r>
              <a:rPr lang="en-US" b="1" dirty="0">
                <a:solidFill>
                  <a:srgbClr val="1B4555"/>
                </a:solidFill>
                <a:latin typeface="Corbel" panose="020B0503020204020204" pitchFamily="34" charset="0"/>
              </a:rPr>
              <a:t>Staff Liaison: </a:t>
            </a:r>
            <a:r>
              <a:rPr lang="en-US" dirty="0">
                <a:solidFill>
                  <a:srgbClr val="1B4555"/>
                </a:solidFill>
                <a:latin typeface="Corbel" panose="020B0503020204020204" pitchFamily="34" charset="0"/>
              </a:rPr>
              <a:t>Lisa Kamen</a:t>
            </a:r>
          </a:p>
        </p:txBody>
      </p:sp>
      <p:pic>
        <p:nvPicPr>
          <p:cNvPr id="5" name="Picture 4"/>
          <p:cNvPicPr>
            <a:picLocks noChangeAspect="1"/>
          </p:cNvPicPr>
          <p:nvPr/>
        </p:nvPicPr>
        <p:blipFill>
          <a:blip r:embed="rId4"/>
          <a:stretch>
            <a:fillRect/>
          </a:stretch>
        </p:blipFill>
        <p:spPr>
          <a:xfrm>
            <a:off x="4780974" y="570693"/>
            <a:ext cx="2260958" cy="1232058"/>
          </a:xfrm>
          <a:prstGeom prst="rect">
            <a:avLst/>
          </a:prstGeom>
        </p:spPr>
      </p:pic>
    </p:spTree>
    <p:extLst>
      <p:ext uri="{BB962C8B-B14F-4D97-AF65-F5344CB8AC3E}">
        <p14:creationId xmlns:p14="http://schemas.microsoft.com/office/powerpoint/2010/main" val="451292841"/>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208690"/>
            <a:ext cx="10515600" cy="5101675"/>
          </a:xfrm>
        </p:spPr>
        <p:txBody>
          <a:bodyPr>
            <a:normAutofit/>
          </a:bodyPr>
          <a:lstStyle/>
          <a:p>
            <a:pPr marL="514350" indent="-514350">
              <a:buFont typeface="+mj-lt"/>
              <a:buAutoNum type="arabicPeriod"/>
            </a:pPr>
            <a:r>
              <a:rPr lang="en-US" sz="2400" dirty="0" smtClean="0">
                <a:solidFill>
                  <a:srgbClr val="1B4555"/>
                </a:solidFill>
                <a:latin typeface="Corbel" panose="020B0503020204020204" pitchFamily="34" charset="0"/>
              </a:rPr>
              <a:t>Improve </a:t>
            </a:r>
            <a:r>
              <a:rPr lang="en-US" sz="2400" dirty="0">
                <a:solidFill>
                  <a:srgbClr val="1B4555"/>
                </a:solidFill>
                <a:latin typeface="Corbel" panose="020B0503020204020204" pitchFamily="34" charset="0"/>
              </a:rPr>
              <a:t>committee breadth and engagement through opted-in individuals.</a:t>
            </a:r>
          </a:p>
          <a:p>
            <a:pPr marL="514350" indent="-514350">
              <a:buFont typeface="+mj-lt"/>
              <a:buAutoNum type="arabicPeriod"/>
            </a:pPr>
            <a:r>
              <a:rPr lang="en-US" sz="2400" dirty="0" smtClean="0">
                <a:solidFill>
                  <a:srgbClr val="1B4555"/>
                </a:solidFill>
                <a:latin typeface="Corbel" panose="020B0503020204020204" pitchFamily="34" charset="0"/>
              </a:rPr>
              <a:t>Officially </a:t>
            </a:r>
            <a:r>
              <a:rPr lang="en-US" sz="2400" dirty="0">
                <a:solidFill>
                  <a:srgbClr val="1B4555"/>
                </a:solidFill>
                <a:latin typeface="Corbel" panose="020B0503020204020204" pitchFamily="34" charset="0"/>
              </a:rPr>
              <a:t>roll out the Well-Being Pledge with accompanying support materials and path</a:t>
            </a:r>
          </a:p>
          <a:p>
            <a:pPr marL="514350" indent="-514350">
              <a:buFont typeface="+mj-lt"/>
              <a:buAutoNum type="arabicPeriod"/>
            </a:pPr>
            <a:r>
              <a:rPr lang="en-US" sz="2400" dirty="0" smtClean="0">
                <a:solidFill>
                  <a:srgbClr val="1B4555"/>
                </a:solidFill>
                <a:latin typeface="Corbel" panose="020B0503020204020204" pitchFamily="34" charset="0"/>
              </a:rPr>
              <a:t>Ensure </a:t>
            </a:r>
            <a:r>
              <a:rPr lang="en-US" sz="2400" dirty="0">
                <a:solidFill>
                  <a:srgbClr val="1B4555"/>
                </a:solidFill>
                <a:latin typeface="Corbel" panose="020B0503020204020204" pitchFamily="34" charset="0"/>
              </a:rPr>
              <a:t>consistent Well-Being communications and opportunities to socialize LMA’s Well-Being culture and focus on member Well-Being.</a:t>
            </a:r>
          </a:p>
          <a:p>
            <a:pPr marL="514350" indent="-514350">
              <a:buFont typeface="+mj-lt"/>
              <a:buAutoNum type="arabicPeriod"/>
            </a:pPr>
            <a:r>
              <a:rPr lang="en-US" sz="2400" dirty="0" smtClean="0">
                <a:solidFill>
                  <a:srgbClr val="1B4555"/>
                </a:solidFill>
                <a:latin typeface="Corbel" panose="020B0503020204020204" pitchFamily="34" charset="0"/>
              </a:rPr>
              <a:t>Goal </a:t>
            </a:r>
            <a:r>
              <a:rPr lang="en-US" sz="2400" dirty="0">
                <a:solidFill>
                  <a:srgbClr val="1B4555"/>
                </a:solidFill>
                <a:latin typeface="Corbel" panose="020B0503020204020204" pitchFamily="34" charset="0"/>
              </a:rPr>
              <a:t>4: Expand on Well-Being resources and toolkit for Regional and other meetings to incorporate Well-Being activities and culture in LMA </a:t>
            </a:r>
            <a:r>
              <a:rPr lang="en-US" sz="2400" dirty="0" smtClean="0">
                <a:solidFill>
                  <a:srgbClr val="1B4555"/>
                </a:solidFill>
                <a:latin typeface="Corbel" panose="020B0503020204020204" pitchFamily="34" charset="0"/>
              </a:rPr>
              <a:t>meetings, including the Annual Conference</a:t>
            </a:r>
            <a:endParaRPr lang="en-US" sz="2400" dirty="0">
              <a:solidFill>
                <a:srgbClr val="1B4555"/>
              </a:solidFill>
              <a:latin typeface="Corbel" panose="020B0503020204020204" pitchFamily="34" charset="0"/>
            </a:endParaRPr>
          </a:p>
          <a:p>
            <a:pPr marL="514350" indent="-514350">
              <a:buFont typeface="+mj-lt"/>
              <a:buAutoNum type="arabicPeriod"/>
            </a:pPr>
            <a:endParaRPr lang="en-US" dirty="0">
              <a:solidFill>
                <a:srgbClr val="1B4555"/>
              </a:solidFill>
              <a:latin typeface="Corbel" panose="020B0503020204020204" pitchFamily="34" charset="0"/>
            </a:endParaRPr>
          </a:p>
          <a:p>
            <a:pPr marL="514350" indent="-514350">
              <a:buFont typeface="+mj-lt"/>
              <a:buAutoNum type="arabicPeriod"/>
            </a:pPr>
            <a:endParaRPr lang="en-US" dirty="0">
              <a:solidFill>
                <a:srgbClr val="1B4555"/>
              </a:solidFill>
              <a:latin typeface="Corbel" panose="020B0503020204020204" pitchFamily="34" charset="0"/>
            </a:endParaRPr>
          </a:p>
          <a:p>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1531135411"/>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2" y="2901221"/>
            <a:ext cx="9144000" cy="1055557"/>
          </a:xfrm>
        </p:spPr>
        <p:txBody>
          <a:bodyPr>
            <a:normAutofit/>
          </a:bodyPr>
          <a:lstStyle/>
          <a:p>
            <a:r>
              <a:rPr lang="en-US" sz="5400" b="1" dirty="0">
                <a:solidFill>
                  <a:srgbClr val="1B4555"/>
                </a:solidFill>
                <a:latin typeface="Corbel" panose="020B0503020204020204" pitchFamily="34" charset="0"/>
              </a:rPr>
              <a:t>Client Value SIG</a:t>
            </a:r>
          </a:p>
        </p:txBody>
      </p:sp>
      <p:sp>
        <p:nvSpPr>
          <p:cNvPr id="7" name="Rectangle 6"/>
          <p:cNvSpPr/>
          <p:nvPr/>
        </p:nvSpPr>
        <p:spPr>
          <a:xfrm>
            <a:off x="2837808" y="4484250"/>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solidFill>
                  <a:srgbClr val="1B4555"/>
                </a:solidFill>
                <a:latin typeface="Corbel" panose="020B0503020204020204" pitchFamily="34" charset="0"/>
              </a:rPr>
              <a:t>: Julie Wall Khoury &amp; Jennifer Griffin Scotton</a:t>
            </a:r>
          </a:p>
          <a:p>
            <a:r>
              <a:rPr lang="en-US" b="1" dirty="0">
                <a:solidFill>
                  <a:srgbClr val="1B4555"/>
                </a:solidFill>
                <a:latin typeface="Corbel" panose="020B0503020204020204" pitchFamily="34" charset="0"/>
              </a:rPr>
              <a:t>Board Liaison</a:t>
            </a:r>
            <a:r>
              <a:rPr lang="en-US" b="1" dirty="0" smtClean="0">
                <a:solidFill>
                  <a:srgbClr val="1B4555"/>
                </a:solidFill>
                <a:latin typeface="Corbel" panose="020B0503020204020204" pitchFamily="34" charset="0"/>
              </a:rPr>
              <a:t>: </a:t>
            </a:r>
            <a:r>
              <a:rPr lang="en-US" dirty="0" smtClean="0">
                <a:solidFill>
                  <a:srgbClr val="1B4555"/>
                </a:solidFill>
                <a:latin typeface="Corbel" panose="020B0503020204020204" pitchFamily="34" charset="0"/>
              </a:rPr>
              <a:t>Roy Sexton</a:t>
            </a:r>
            <a:endParaRPr lang="en-US" b="1" dirty="0">
              <a:solidFill>
                <a:srgbClr val="1B4555"/>
              </a:solidFill>
              <a:latin typeface="Corbel" panose="020B0503020204020204" pitchFamily="34" charset="0"/>
            </a:endParaRPr>
          </a:p>
          <a:p>
            <a:r>
              <a:rPr lang="en-US" b="1" dirty="0">
                <a:solidFill>
                  <a:srgbClr val="1B4555"/>
                </a:solidFill>
                <a:latin typeface="Corbel" panose="020B0503020204020204" pitchFamily="34" charset="0"/>
              </a:rPr>
              <a:t>Staff Liaison</a:t>
            </a:r>
            <a:r>
              <a:rPr lang="en-US" b="1" dirty="0" smtClean="0">
                <a:solidFill>
                  <a:srgbClr val="1B4555"/>
                </a:solidFill>
                <a:latin typeface="Corbel" panose="020B0503020204020204" pitchFamily="34" charset="0"/>
              </a:rPr>
              <a:t>:</a:t>
            </a:r>
            <a:r>
              <a:rPr lang="en-US" dirty="0" smtClean="0">
                <a:solidFill>
                  <a:srgbClr val="1B4555"/>
                </a:solidFill>
                <a:latin typeface="Corbel" panose="020B0503020204020204" pitchFamily="34" charset="0"/>
              </a:rPr>
              <a:t> Sarah Logan</a:t>
            </a:r>
            <a:endParaRPr lang="en-US" b="1" dirty="0">
              <a:solidFill>
                <a:srgbClr val="1B4555"/>
              </a:solidFill>
              <a:latin typeface="Corbel" panose="020B0503020204020204" pitchFamily="34" charset="0"/>
            </a:endParaRPr>
          </a:p>
        </p:txBody>
      </p:sp>
    </p:spTree>
    <p:extLst>
      <p:ext uri="{BB962C8B-B14F-4D97-AF65-F5344CB8AC3E}">
        <p14:creationId xmlns:p14="http://schemas.microsoft.com/office/powerpoint/2010/main" val="68533244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marL="514350" indent="-514350">
              <a:buFont typeface="+mj-lt"/>
              <a:buAutoNum type="arabicPeriod"/>
            </a:pPr>
            <a:r>
              <a:rPr lang="en-US" sz="2400" dirty="0" smtClean="0">
                <a:solidFill>
                  <a:srgbClr val="1B4555"/>
                </a:solidFill>
                <a:latin typeface="Corbel" panose="020B0503020204020204" pitchFamily="34" charset="0"/>
              </a:rPr>
              <a:t>Create </a:t>
            </a:r>
            <a:r>
              <a:rPr lang="en-US" sz="2400" dirty="0">
                <a:solidFill>
                  <a:srgbClr val="1B4555"/>
                </a:solidFill>
                <a:latin typeface="Corbel" panose="020B0503020204020204" pitchFamily="34" charset="0"/>
              </a:rPr>
              <a:t>and host programs on client feedback (provide a toolkit as a takeaway) and client experience (GC and client value professionals panel)</a:t>
            </a:r>
          </a:p>
          <a:p>
            <a:pPr marL="514350" indent="-514350">
              <a:buFont typeface="+mj-lt"/>
              <a:buAutoNum type="arabicPeriod"/>
            </a:pPr>
            <a:r>
              <a:rPr lang="en-US" sz="2400" dirty="0" smtClean="0">
                <a:solidFill>
                  <a:srgbClr val="1B4555"/>
                </a:solidFill>
                <a:latin typeface="Corbel" panose="020B0503020204020204" pitchFamily="34" charset="0"/>
              </a:rPr>
              <a:t>Host </a:t>
            </a:r>
            <a:r>
              <a:rPr lang="en-US" sz="2400" dirty="0">
                <a:solidFill>
                  <a:srgbClr val="1B4555"/>
                </a:solidFill>
                <a:latin typeface="Corbel" panose="020B0503020204020204" pitchFamily="34" charset="0"/>
              </a:rPr>
              <a:t>a podcast interview with </a:t>
            </a:r>
            <a:r>
              <a:rPr lang="en-US" sz="2400" dirty="0" smtClean="0">
                <a:solidFill>
                  <a:srgbClr val="1B4555"/>
                </a:solidFill>
                <a:latin typeface="Corbel" panose="020B0503020204020204" pitchFamily="34" charset="0"/>
              </a:rPr>
              <a:t>Dave </a:t>
            </a:r>
            <a:r>
              <a:rPr lang="en-US" sz="2400" dirty="0">
                <a:solidFill>
                  <a:srgbClr val="1B4555"/>
                </a:solidFill>
                <a:latin typeface="Corbel" panose="020B0503020204020204" pitchFamily="34" charset="0"/>
              </a:rPr>
              <a:t>Southern on tactics to encourage client collaboration to provide value.</a:t>
            </a:r>
          </a:p>
          <a:p>
            <a:pPr marL="514350" indent="-514350">
              <a:buFont typeface="+mj-lt"/>
              <a:buAutoNum type="arabicPeriod"/>
            </a:pPr>
            <a:r>
              <a:rPr lang="en-US" sz="2400" dirty="0" smtClean="0">
                <a:solidFill>
                  <a:srgbClr val="1B4555"/>
                </a:solidFill>
                <a:latin typeface="Corbel" panose="020B0503020204020204" pitchFamily="34" charset="0"/>
              </a:rPr>
              <a:t>Write </a:t>
            </a:r>
            <a:r>
              <a:rPr lang="en-US" sz="2400" dirty="0">
                <a:solidFill>
                  <a:srgbClr val="1B4555"/>
                </a:solidFill>
                <a:latin typeface="Corbel" panose="020B0503020204020204" pitchFamily="34" charset="0"/>
              </a:rPr>
              <a:t>an article for </a:t>
            </a:r>
            <a:r>
              <a:rPr lang="en-US" sz="2400" i="1" dirty="0">
                <a:solidFill>
                  <a:srgbClr val="1B4555"/>
                </a:solidFill>
                <a:latin typeface="Corbel" panose="020B0503020204020204" pitchFamily="34" charset="0"/>
              </a:rPr>
              <a:t>Strategies &amp; Voices </a:t>
            </a:r>
            <a:r>
              <a:rPr lang="en-US" sz="2400" dirty="0">
                <a:solidFill>
                  <a:srgbClr val="1B4555"/>
                </a:solidFill>
                <a:latin typeface="Corbel" panose="020B0503020204020204" pitchFamily="34" charset="0"/>
              </a:rPr>
              <a:t>on best practices in adding value for clients to serve as a resource for LMA members</a:t>
            </a:r>
          </a:p>
          <a:p>
            <a:pPr marL="0" indent="0">
              <a:buNone/>
            </a:pPr>
            <a:endParaRPr lang="en-US" dirty="0">
              <a:solidFill>
                <a:srgbClr val="1B4555"/>
              </a:solidFill>
            </a:endParaRPr>
          </a:p>
        </p:txBody>
      </p:sp>
    </p:spTree>
    <p:extLst>
      <p:ext uri="{BB962C8B-B14F-4D97-AF65-F5344CB8AC3E}">
        <p14:creationId xmlns:p14="http://schemas.microsoft.com/office/powerpoint/2010/main" val="3258198472"/>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2" y="2901221"/>
            <a:ext cx="9144000" cy="1055557"/>
          </a:xfrm>
        </p:spPr>
        <p:txBody>
          <a:bodyPr>
            <a:normAutofit/>
          </a:bodyPr>
          <a:lstStyle/>
          <a:p>
            <a:r>
              <a:rPr lang="en-US" sz="5400" b="1" dirty="0">
                <a:solidFill>
                  <a:srgbClr val="1B4555"/>
                </a:solidFill>
                <a:latin typeface="Corbel" panose="020B0503020204020204" pitchFamily="34" charset="0"/>
              </a:rPr>
              <a:t>CMO SIG</a:t>
            </a:r>
          </a:p>
        </p:txBody>
      </p:sp>
      <p:sp>
        <p:nvSpPr>
          <p:cNvPr id="7" name="Rectangle 6"/>
          <p:cNvSpPr/>
          <p:nvPr/>
        </p:nvSpPr>
        <p:spPr>
          <a:xfrm>
            <a:off x="2837808" y="4475014"/>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t>: </a:t>
            </a:r>
            <a:r>
              <a:rPr lang="en-US" dirty="0">
                <a:solidFill>
                  <a:srgbClr val="1B4555"/>
                </a:solidFill>
              </a:rPr>
              <a:t>Allen Chichester and Amanda Loesch</a:t>
            </a:r>
          </a:p>
          <a:p>
            <a:r>
              <a:rPr lang="en-US" b="1" dirty="0">
                <a:solidFill>
                  <a:srgbClr val="1B4555"/>
                </a:solidFill>
                <a:latin typeface="Corbel" panose="020B0503020204020204" pitchFamily="34" charset="0"/>
              </a:rPr>
              <a:t>Board Liaison: </a:t>
            </a:r>
            <a:r>
              <a:rPr lang="en-US" dirty="0" smtClean="0">
                <a:solidFill>
                  <a:srgbClr val="1B4555"/>
                </a:solidFill>
                <a:latin typeface="Corbel" panose="020B0503020204020204" pitchFamily="34" charset="0"/>
              </a:rPr>
              <a:t>Roy Sexton</a:t>
            </a:r>
            <a:endParaRPr lang="en-US" dirty="0">
              <a:solidFill>
                <a:srgbClr val="1B4555"/>
              </a:solidFill>
              <a:latin typeface="Corbel" panose="020B0503020204020204" pitchFamily="34" charset="0"/>
            </a:endParaRPr>
          </a:p>
          <a:p>
            <a:r>
              <a:rPr lang="en-US" b="1" dirty="0">
                <a:solidFill>
                  <a:srgbClr val="1B4555"/>
                </a:solidFill>
                <a:latin typeface="Corbel" panose="020B0503020204020204" pitchFamily="34" charset="0"/>
              </a:rPr>
              <a:t>Staff Liaison: </a:t>
            </a:r>
            <a:r>
              <a:rPr lang="en-US" dirty="0">
                <a:solidFill>
                  <a:srgbClr val="1B4555"/>
                </a:solidFill>
                <a:latin typeface="Corbel" panose="020B0503020204020204" pitchFamily="34" charset="0"/>
              </a:rPr>
              <a:t>Sarah Logan</a:t>
            </a:r>
            <a:endParaRPr lang="en-US" b="1" dirty="0">
              <a:solidFill>
                <a:srgbClr val="1B4555"/>
              </a:solidFill>
              <a:latin typeface="Corbel" panose="020B0503020204020204" pitchFamily="34" charset="0"/>
            </a:endParaRPr>
          </a:p>
        </p:txBody>
      </p:sp>
    </p:spTree>
    <p:extLst>
      <p:ext uri="{BB962C8B-B14F-4D97-AF65-F5344CB8AC3E}">
        <p14:creationId xmlns:p14="http://schemas.microsoft.com/office/powerpoint/2010/main" val="423582166"/>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486072"/>
            <a:ext cx="10515600" cy="4689382"/>
          </a:xfrm>
        </p:spPr>
        <p:txBody>
          <a:bodyPr>
            <a:normAutofit fontScale="92500" lnSpcReduction="10000"/>
          </a:bodyPr>
          <a:lstStyle/>
          <a:p>
            <a:pPr marL="514350" indent="-514350">
              <a:buFont typeface="+mj-lt"/>
              <a:buAutoNum type="arabicPeriod"/>
            </a:pPr>
            <a:r>
              <a:rPr lang="en-US" sz="2600" dirty="0">
                <a:solidFill>
                  <a:srgbClr val="1B4555"/>
                </a:solidFill>
                <a:latin typeface="Corbel" panose="020B0503020204020204" pitchFamily="34" charset="0"/>
              </a:rPr>
              <a:t>Develop and issue a survey to gain deeper understanding of benefits that current members would like to take advantage of and incorporate findings into 2023 programs and networking opportunities.</a:t>
            </a:r>
          </a:p>
          <a:p>
            <a:pPr marL="514350" indent="-514350">
              <a:buFont typeface="+mj-lt"/>
              <a:buAutoNum type="arabicPeriod"/>
            </a:pPr>
            <a:r>
              <a:rPr lang="en-US" sz="2600" dirty="0">
                <a:solidFill>
                  <a:srgbClr val="1B4555"/>
                </a:solidFill>
                <a:latin typeface="Corbel" panose="020B0503020204020204" pitchFamily="34" charset="0"/>
              </a:rPr>
              <a:t>Drive member engagement for CMO’s at </a:t>
            </a:r>
            <a:r>
              <a:rPr lang="en-US" sz="2600" dirty="0" err="1">
                <a:solidFill>
                  <a:srgbClr val="1B4555"/>
                </a:solidFill>
                <a:latin typeface="Corbel" panose="020B0503020204020204" pitchFamily="34" charset="0"/>
              </a:rPr>
              <a:t>AmLaw</a:t>
            </a:r>
            <a:r>
              <a:rPr lang="en-US" sz="2600" dirty="0">
                <a:solidFill>
                  <a:srgbClr val="1B4555"/>
                </a:solidFill>
                <a:latin typeface="Corbel" panose="020B0503020204020204" pitchFamily="34" charset="0"/>
              </a:rPr>
              <a:t> 100 and </a:t>
            </a:r>
            <a:r>
              <a:rPr lang="en-US" sz="2600" dirty="0" err="1">
                <a:solidFill>
                  <a:srgbClr val="1B4555"/>
                </a:solidFill>
                <a:latin typeface="Corbel" panose="020B0503020204020204" pitchFamily="34" charset="0"/>
              </a:rPr>
              <a:t>AmLaw</a:t>
            </a:r>
            <a:r>
              <a:rPr lang="en-US" sz="2600" dirty="0">
                <a:solidFill>
                  <a:srgbClr val="1B4555"/>
                </a:solidFill>
                <a:latin typeface="Corbel" panose="020B0503020204020204" pitchFamily="34" charset="0"/>
              </a:rPr>
              <a:t> 200 firms including creating an analysis of </a:t>
            </a:r>
            <a:r>
              <a:rPr lang="en-US" sz="2600" dirty="0" err="1">
                <a:solidFill>
                  <a:srgbClr val="1B4555"/>
                </a:solidFill>
                <a:latin typeface="Corbel" panose="020B0503020204020204" pitchFamily="34" charset="0"/>
              </a:rPr>
              <a:t>AmLaw</a:t>
            </a:r>
            <a:r>
              <a:rPr lang="en-US" sz="2600" dirty="0">
                <a:solidFill>
                  <a:srgbClr val="1B4555"/>
                </a:solidFill>
                <a:latin typeface="Corbel" panose="020B0503020204020204" pitchFamily="34" charset="0"/>
              </a:rPr>
              <a:t> 100 and </a:t>
            </a:r>
            <a:r>
              <a:rPr lang="en-US" sz="2600" dirty="0" err="1">
                <a:solidFill>
                  <a:srgbClr val="1B4555"/>
                </a:solidFill>
                <a:latin typeface="Corbel" panose="020B0503020204020204" pitchFamily="34" charset="0"/>
              </a:rPr>
              <a:t>AmLaw</a:t>
            </a:r>
            <a:r>
              <a:rPr lang="en-US" sz="2600" dirty="0">
                <a:solidFill>
                  <a:srgbClr val="1B4555"/>
                </a:solidFill>
                <a:latin typeface="Corbel" panose="020B0503020204020204" pitchFamily="34" charset="0"/>
              </a:rPr>
              <a:t> 200 CMOs who are LMA members, but not in the SIG and developing an outreach plan to these members</a:t>
            </a:r>
          </a:p>
          <a:p>
            <a:pPr marL="514350" indent="-514350">
              <a:buFont typeface="+mj-lt"/>
              <a:buAutoNum type="arabicPeriod"/>
            </a:pPr>
            <a:r>
              <a:rPr lang="en-US" sz="2600" dirty="0">
                <a:solidFill>
                  <a:srgbClr val="1B4555"/>
                </a:solidFill>
                <a:latin typeface="Corbel" panose="020B0503020204020204" pitchFamily="34" charset="0"/>
              </a:rPr>
              <a:t>Elevate CMO SIG programing by bringing in insightful speakers willing to share information on cutting edge topics that are meaningful to CMOS (ideas / speakers discussed: </a:t>
            </a:r>
            <a:r>
              <a:rPr lang="en-US" sz="2600" dirty="0" err="1">
                <a:solidFill>
                  <a:srgbClr val="1B4555"/>
                </a:solidFill>
                <a:latin typeface="Corbel" panose="020B0503020204020204" pitchFamily="34" charset="0"/>
              </a:rPr>
              <a:t>GrowthPlay</a:t>
            </a:r>
            <a:r>
              <a:rPr lang="en-US" sz="2600" dirty="0">
                <a:solidFill>
                  <a:srgbClr val="1B4555"/>
                </a:solidFill>
                <a:latin typeface="Corbel" panose="020B0503020204020204" pitchFamily="34" charset="0"/>
              </a:rPr>
              <a:t>, BTI, Executive Leadership experts from outside industry)</a:t>
            </a:r>
          </a:p>
          <a:p>
            <a:pPr marL="514350" indent="-514350">
              <a:buFont typeface="+mj-lt"/>
              <a:buAutoNum type="arabicPeriod"/>
            </a:pPr>
            <a:r>
              <a:rPr lang="en-US" sz="2600" dirty="0">
                <a:solidFill>
                  <a:srgbClr val="1B4555"/>
                </a:solidFill>
                <a:latin typeface="Corbel" panose="020B0503020204020204" pitchFamily="34" charset="0"/>
              </a:rPr>
              <a:t>Partner with the Advocacy group to determine how 2023 goals could align across our groups; consider creating advisory group among CMO SIG </a:t>
            </a:r>
            <a:r>
              <a:rPr lang="en-US" sz="2600" dirty="0" smtClean="0">
                <a:solidFill>
                  <a:srgbClr val="1B4555"/>
                </a:solidFill>
                <a:latin typeface="Corbel" panose="020B0503020204020204" pitchFamily="34" charset="0"/>
              </a:rPr>
              <a:t>to </a:t>
            </a:r>
            <a:r>
              <a:rPr lang="en-US" sz="2600" dirty="0">
                <a:solidFill>
                  <a:schemeClr val="bg1"/>
                </a:solidFill>
                <a:latin typeface="Corbel" panose="020B0503020204020204" pitchFamily="34" charset="0"/>
              </a:rPr>
              <a:t>assist</a:t>
            </a:r>
            <a:r>
              <a:rPr lang="en-US" sz="2600" dirty="0">
                <a:solidFill>
                  <a:srgbClr val="1B4555"/>
                </a:solidFill>
                <a:latin typeface="Corbel" panose="020B0503020204020204" pitchFamily="34" charset="0"/>
              </a:rPr>
              <a:t> in advocacy efforts</a:t>
            </a:r>
          </a:p>
          <a:p>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4209703005"/>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6" name="Title 5"/>
          <p:cNvSpPr>
            <a:spLocks noGrp="1"/>
          </p:cNvSpPr>
          <p:nvPr>
            <p:ph type="ctrTitle"/>
          </p:nvPr>
        </p:nvSpPr>
        <p:spPr>
          <a:xfrm>
            <a:off x="1514982" y="2945423"/>
            <a:ext cx="9144000" cy="889392"/>
          </a:xfrm>
        </p:spPr>
        <p:txBody>
          <a:bodyPr>
            <a:normAutofit fontScale="90000"/>
          </a:bodyPr>
          <a:lstStyle/>
          <a:p>
            <a:r>
              <a:rPr lang="en-US" b="1" dirty="0" smtClean="0">
                <a:solidFill>
                  <a:srgbClr val="1B4555"/>
                </a:solidFill>
                <a:latin typeface="Corbel" panose="020B0503020204020204" pitchFamily="34" charset="0"/>
              </a:rPr>
              <a:t>LMA 2023 Goals</a:t>
            </a:r>
            <a:endParaRPr lang="en-US" b="1" dirty="0">
              <a:solidFill>
                <a:srgbClr val="1B4555"/>
              </a:solidFill>
              <a:latin typeface="Corbel" panose="020B0503020204020204" pitchFamily="34" charset="0"/>
            </a:endParaRPr>
          </a:p>
        </p:txBody>
      </p:sp>
    </p:spTree>
    <p:extLst>
      <p:ext uri="{BB962C8B-B14F-4D97-AF65-F5344CB8AC3E}">
        <p14:creationId xmlns:p14="http://schemas.microsoft.com/office/powerpoint/2010/main" val="2167205498"/>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rcRect/>
          <a:stretch>
            <a:fillRect/>
          </a:stretch>
        </p:blipFill>
        <p:spPr>
          <a:xfrm>
            <a:off x="0" y="0"/>
            <a:ext cx="12173964" cy="6858000"/>
          </a:xfrm>
          <a:prstGeom prst="rect">
            <a:avLst/>
          </a:prstGeom>
        </p:spPr>
      </p:pic>
      <p:sp>
        <p:nvSpPr>
          <p:cNvPr id="2" name="Title 1"/>
          <p:cNvSpPr>
            <a:spLocks noGrp="1"/>
          </p:cNvSpPr>
          <p:nvPr>
            <p:ph type="ctrTitle"/>
          </p:nvPr>
        </p:nvSpPr>
        <p:spPr>
          <a:xfrm>
            <a:off x="1514982" y="2901221"/>
            <a:ext cx="9144000" cy="1055557"/>
          </a:xfrm>
        </p:spPr>
        <p:txBody>
          <a:bodyPr>
            <a:normAutofit/>
          </a:bodyPr>
          <a:lstStyle/>
          <a:p>
            <a:r>
              <a:rPr lang="en-US" sz="5400" b="1" dirty="0">
                <a:solidFill>
                  <a:srgbClr val="1B4555"/>
                </a:solidFill>
                <a:latin typeface="Corbel" panose="020B0503020204020204" pitchFamily="34" charset="0"/>
              </a:rPr>
              <a:t>Competitive Intelligence SIG</a:t>
            </a:r>
          </a:p>
        </p:txBody>
      </p:sp>
      <p:sp>
        <p:nvSpPr>
          <p:cNvPr id="7" name="Rectangle 6"/>
          <p:cNvSpPr/>
          <p:nvPr/>
        </p:nvSpPr>
        <p:spPr>
          <a:xfrm>
            <a:off x="2837808" y="4487043"/>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t>: </a:t>
            </a:r>
            <a:r>
              <a:rPr lang="en-US" dirty="0">
                <a:solidFill>
                  <a:srgbClr val="1B4555"/>
                </a:solidFill>
                <a:latin typeface="Corbel" panose="020B0503020204020204" pitchFamily="34" charset="0"/>
              </a:rPr>
              <a:t>Amy Wisinski &amp; Ashley Elliott</a:t>
            </a:r>
          </a:p>
          <a:p>
            <a:r>
              <a:rPr lang="en-US" b="1" dirty="0">
                <a:solidFill>
                  <a:srgbClr val="1B4555"/>
                </a:solidFill>
                <a:latin typeface="Corbel" panose="020B0503020204020204" pitchFamily="34" charset="0"/>
              </a:rPr>
              <a:t>Board Liaison</a:t>
            </a:r>
            <a:r>
              <a:rPr lang="en-US" b="1" dirty="0" smtClean="0">
                <a:solidFill>
                  <a:srgbClr val="1B4555"/>
                </a:solidFill>
                <a:latin typeface="Corbel" panose="020B0503020204020204" pitchFamily="34" charset="0"/>
              </a:rPr>
              <a:t>:</a:t>
            </a:r>
            <a:r>
              <a:rPr lang="en-US" dirty="0" smtClean="0">
                <a:solidFill>
                  <a:srgbClr val="1B4555"/>
                </a:solidFill>
                <a:latin typeface="Corbel" panose="020B0503020204020204" pitchFamily="34" charset="0"/>
              </a:rPr>
              <a:t> Roy Sexton</a:t>
            </a:r>
            <a:endParaRPr lang="en-US" b="1" dirty="0">
              <a:solidFill>
                <a:srgbClr val="1B4555"/>
              </a:solidFill>
              <a:latin typeface="Corbel" panose="020B0503020204020204" pitchFamily="34" charset="0"/>
            </a:endParaRPr>
          </a:p>
          <a:p>
            <a:r>
              <a:rPr lang="en-US" b="1" dirty="0">
                <a:solidFill>
                  <a:srgbClr val="1B4555"/>
                </a:solidFill>
                <a:latin typeface="Corbel" panose="020B0503020204020204" pitchFamily="34" charset="0"/>
              </a:rPr>
              <a:t>Staff Liaison</a:t>
            </a:r>
            <a:r>
              <a:rPr lang="en-US" b="1" dirty="0" smtClean="0">
                <a:solidFill>
                  <a:srgbClr val="1B4555"/>
                </a:solidFill>
                <a:latin typeface="Corbel" panose="020B0503020204020204" pitchFamily="34" charset="0"/>
              </a:rPr>
              <a:t>:</a:t>
            </a:r>
            <a:r>
              <a:rPr lang="en-US" dirty="0" smtClean="0">
                <a:solidFill>
                  <a:srgbClr val="1B4555"/>
                </a:solidFill>
                <a:latin typeface="Corbel" panose="020B0503020204020204" pitchFamily="34" charset="0"/>
              </a:rPr>
              <a:t> Sarah Logan</a:t>
            </a:r>
            <a:endParaRPr lang="en-US" b="1" dirty="0">
              <a:solidFill>
                <a:srgbClr val="1B4555"/>
              </a:solidFill>
              <a:latin typeface="Corbel" panose="020B0503020204020204" pitchFamily="34" charset="0"/>
            </a:endParaRPr>
          </a:p>
        </p:txBody>
      </p:sp>
    </p:spTree>
    <p:extLst>
      <p:ext uri="{BB962C8B-B14F-4D97-AF65-F5344CB8AC3E}">
        <p14:creationId xmlns:p14="http://schemas.microsoft.com/office/powerpoint/2010/main" val="479710386"/>
      </p:ext>
    </p:extLst>
  </p:cSld>
  <p:clrMapOvr>
    <a:masterClrMapping/>
  </p:clrMapOvr>
  <p:transition spd="med" advClick="0" advTm="10000">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1021614" cy="4689382"/>
          </a:xfrm>
        </p:spPr>
        <p:txBody>
          <a:bodyPr>
            <a:normAutofit/>
          </a:bodyPr>
          <a:lstStyle/>
          <a:p>
            <a:pPr marL="514350" indent="-514350">
              <a:buFont typeface="+mj-lt"/>
              <a:buAutoNum type="arabicPeriod"/>
            </a:pPr>
            <a:r>
              <a:rPr lang="en-US" sz="2400" dirty="0">
                <a:solidFill>
                  <a:srgbClr val="1B4555"/>
                </a:solidFill>
                <a:latin typeface="Corbel" panose="020B0503020204020204" pitchFamily="34" charset="0"/>
              </a:rPr>
              <a:t>Improve CI SIG communication via social media and other platforms.</a:t>
            </a:r>
          </a:p>
          <a:p>
            <a:pPr marL="514350" indent="-514350">
              <a:buFont typeface="+mj-lt"/>
              <a:buAutoNum type="arabicPeriod"/>
            </a:pPr>
            <a:r>
              <a:rPr lang="en-US" altLang="en-US" sz="2400" dirty="0">
                <a:solidFill>
                  <a:srgbClr val="1B4555"/>
                </a:solidFill>
                <a:latin typeface="Corbel" panose="020B0503020204020204" pitchFamily="34" charset="0"/>
              </a:rPr>
              <a:t>Increase engagement with current CI SIG members and new members by partnering with sister organizations (SLA, AALL, ILTA, SCIP).</a:t>
            </a:r>
          </a:p>
          <a:p>
            <a:pPr marL="514350" indent="-514350">
              <a:buFont typeface="+mj-lt"/>
              <a:buAutoNum type="arabicPeriod"/>
            </a:pPr>
            <a:r>
              <a:rPr lang="en-US" altLang="en-US" sz="2400" dirty="0">
                <a:solidFill>
                  <a:srgbClr val="1B4555"/>
                </a:solidFill>
                <a:latin typeface="Corbel" panose="020B0503020204020204" pitchFamily="34" charset="0"/>
              </a:rPr>
              <a:t>Make CI less abstract in the legal marketing industry by sharing practical and tactical content topics. We plan to use the following mediums of communication: Strategies &amp; Voices, social media and SIG webinars.</a:t>
            </a:r>
            <a:endParaRPr lang="en-US" sz="2400" dirty="0">
              <a:solidFill>
                <a:srgbClr val="1B4555"/>
              </a:solidFill>
            </a:endParaRPr>
          </a:p>
        </p:txBody>
      </p:sp>
    </p:spTree>
    <p:extLst>
      <p:ext uri="{BB962C8B-B14F-4D97-AF65-F5344CB8AC3E}">
        <p14:creationId xmlns:p14="http://schemas.microsoft.com/office/powerpoint/2010/main" val="1365812392"/>
      </p:ext>
    </p:extLst>
  </p:cSld>
  <p:clrMapOvr>
    <a:masterClrMapping/>
  </p:clrMapOvr>
  <p:transition spd="med" advTm="15000">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2" y="2651338"/>
            <a:ext cx="9144000" cy="1555323"/>
          </a:xfrm>
        </p:spPr>
        <p:txBody>
          <a:bodyPr>
            <a:normAutofit fontScale="90000"/>
          </a:bodyPr>
          <a:lstStyle/>
          <a:p>
            <a:r>
              <a:rPr lang="en-US" sz="5400" b="1" dirty="0" smtClean="0">
                <a:solidFill>
                  <a:srgbClr val="1B4555"/>
                </a:solidFill>
                <a:latin typeface="Corbel" panose="020B0503020204020204" pitchFamily="34" charset="0"/>
              </a:rPr>
              <a:t>Diversity, Equity &amp; Inclusion (DEI) SIG </a:t>
            </a:r>
            <a:endParaRPr lang="en-US" sz="5400" b="1" dirty="0">
              <a:solidFill>
                <a:srgbClr val="1B4555"/>
              </a:solidFill>
              <a:latin typeface="Corbel" panose="020B0503020204020204" pitchFamily="34" charset="0"/>
            </a:endParaRPr>
          </a:p>
        </p:txBody>
      </p:sp>
      <p:sp>
        <p:nvSpPr>
          <p:cNvPr id="7" name="Rectangle 6"/>
          <p:cNvSpPr/>
          <p:nvPr/>
        </p:nvSpPr>
        <p:spPr>
          <a:xfrm>
            <a:off x="2837808" y="4475014"/>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 </a:t>
            </a:r>
            <a:r>
              <a:rPr lang="en-US" dirty="0">
                <a:solidFill>
                  <a:srgbClr val="1B4555"/>
                </a:solidFill>
                <a:latin typeface="Corbel" panose="020B0503020204020204" pitchFamily="34" charset="0"/>
              </a:rPr>
              <a:t>Carman Akins and Tahisha Fugate</a:t>
            </a:r>
          </a:p>
          <a:p>
            <a:r>
              <a:rPr lang="en-US" b="1" dirty="0">
                <a:solidFill>
                  <a:srgbClr val="1B4555"/>
                </a:solidFill>
                <a:latin typeface="Corbel" panose="020B0503020204020204" pitchFamily="34" charset="0"/>
              </a:rPr>
              <a:t>Board Liaison: </a:t>
            </a:r>
            <a:r>
              <a:rPr lang="en-US" dirty="0">
                <a:solidFill>
                  <a:srgbClr val="1B4555"/>
                </a:solidFill>
                <a:latin typeface="Corbel" panose="020B0503020204020204" pitchFamily="34" charset="0"/>
              </a:rPr>
              <a:t>Roy Sexton</a:t>
            </a:r>
          </a:p>
          <a:p>
            <a:r>
              <a:rPr lang="en-US" b="1" dirty="0">
                <a:solidFill>
                  <a:srgbClr val="1B4555"/>
                </a:solidFill>
                <a:latin typeface="Corbel" panose="020B0503020204020204" pitchFamily="34" charset="0"/>
              </a:rPr>
              <a:t>Staff Liaison: </a:t>
            </a:r>
            <a:r>
              <a:rPr lang="en-US" dirty="0">
                <a:solidFill>
                  <a:srgbClr val="1B4555"/>
                </a:solidFill>
                <a:latin typeface="Corbel" panose="020B0503020204020204" pitchFamily="34" charset="0"/>
              </a:rPr>
              <a:t>Sarah Logan</a:t>
            </a:r>
          </a:p>
        </p:txBody>
      </p:sp>
    </p:spTree>
    <p:extLst>
      <p:ext uri="{BB962C8B-B14F-4D97-AF65-F5344CB8AC3E}">
        <p14:creationId xmlns:p14="http://schemas.microsoft.com/office/powerpoint/2010/main" val="895593901"/>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xmlns:a14="http://schemas.microsoft.com/office/drawing/2010/main">
      <p:transition spd="med" advClick="0" advTm="10000">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marL="514350" indent="-514350">
              <a:buFont typeface="+mj-lt"/>
              <a:buAutoNum type="arabicPeriod"/>
            </a:pPr>
            <a:r>
              <a:rPr lang="en-US" sz="2400" dirty="0" smtClean="0">
                <a:solidFill>
                  <a:srgbClr val="1B4555"/>
                </a:solidFill>
                <a:latin typeface="Corbel" panose="020B0503020204020204" pitchFamily="34" charset="0"/>
              </a:rPr>
              <a:t>Involve </a:t>
            </a:r>
            <a:r>
              <a:rPr lang="en-US" sz="2400" dirty="0">
                <a:solidFill>
                  <a:srgbClr val="1B4555"/>
                </a:solidFill>
                <a:latin typeface="Corbel" panose="020B0503020204020204" pitchFamily="34" charset="0"/>
              </a:rPr>
              <a:t>SIG volunteers in substantive work/exposure opportunities. In addition to calling for volunteers, this includes tapping people on the shoulder, especially where we spot opportunities to involve newer </a:t>
            </a:r>
            <a:r>
              <a:rPr lang="en-US" sz="2400" dirty="0" smtClean="0">
                <a:solidFill>
                  <a:srgbClr val="1B4555"/>
                </a:solidFill>
                <a:latin typeface="Corbel" panose="020B0503020204020204" pitchFamily="34" charset="0"/>
              </a:rPr>
              <a:t>members.</a:t>
            </a:r>
          </a:p>
          <a:p>
            <a:pPr marL="914400" lvl="1" indent="-457200">
              <a:buFont typeface="+mj-lt"/>
              <a:buAutoNum type="alphaLcPeriod"/>
            </a:pPr>
            <a:r>
              <a:rPr lang="en-US" sz="2000" dirty="0" smtClean="0">
                <a:solidFill>
                  <a:srgbClr val="1B4555"/>
                </a:solidFill>
                <a:latin typeface="Corbel" panose="020B0503020204020204" pitchFamily="34" charset="0"/>
              </a:rPr>
              <a:t>Engage </a:t>
            </a:r>
            <a:r>
              <a:rPr lang="en-US" sz="2000" dirty="0">
                <a:solidFill>
                  <a:srgbClr val="1B4555"/>
                </a:solidFill>
                <a:latin typeface="Corbel" panose="020B0503020204020204" pitchFamily="34" charset="0"/>
              </a:rPr>
              <a:t>volunteers in helping to integrate DEI into </a:t>
            </a:r>
            <a:r>
              <a:rPr lang="en-US" sz="2000" dirty="0" err="1">
                <a:solidFill>
                  <a:srgbClr val="1B4555"/>
                </a:solidFill>
                <a:latin typeface="Corbel" panose="020B0503020204020204" pitchFamily="34" charset="0"/>
              </a:rPr>
              <a:t>BoK</a:t>
            </a:r>
            <a:endParaRPr lang="en-US" sz="2000" dirty="0">
              <a:solidFill>
                <a:srgbClr val="1B4555"/>
              </a:solidFill>
              <a:latin typeface="Corbel" panose="020B0503020204020204" pitchFamily="34" charset="0"/>
            </a:endParaRPr>
          </a:p>
          <a:p>
            <a:pPr marL="514350" indent="-514350">
              <a:lnSpc>
                <a:spcPct val="100000"/>
              </a:lnSpc>
              <a:buFont typeface="+mj-lt"/>
              <a:buAutoNum type="arabicPeriod"/>
            </a:pPr>
            <a:r>
              <a:rPr lang="en-US" altLang="en-US" sz="2400" dirty="0">
                <a:solidFill>
                  <a:srgbClr val="1B4555"/>
                </a:solidFill>
                <a:latin typeface="Corbel" panose="020B0503020204020204" pitchFamily="34" charset="0"/>
              </a:rPr>
              <a:t>Identify opportunities to engage with ALFDP (Association of Law Firm Diversity Professionals) with a goal of hosting </a:t>
            </a:r>
            <a:r>
              <a:rPr lang="en-US" altLang="en-US" sz="2400" dirty="0" smtClean="0">
                <a:solidFill>
                  <a:srgbClr val="1B4555"/>
                </a:solidFill>
                <a:latin typeface="Corbel" panose="020B0503020204020204" pitchFamily="34" charset="0"/>
              </a:rPr>
              <a:t>1 </a:t>
            </a:r>
            <a:r>
              <a:rPr lang="en-US" altLang="en-US" sz="2400" dirty="0">
                <a:solidFill>
                  <a:srgbClr val="1B4555"/>
                </a:solidFill>
                <a:latin typeface="Corbel" panose="020B0503020204020204" pitchFamily="34" charset="0"/>
              </a:rPr>
              <a:t>joint substantive program by year-end. </a:t>
            </a:r>
          </a:p>
          <a:p>
            <a:pPr marL="514350" indent="-514350">
              <a:buFont typeface="+mj-lt"/>
              <a:buAutoNum type="arabicPeriod"/>
            </a:pPr>
            <a:r>
              <a:rPr lang="en-US" altLang="en-US" sz="2400" dirty="0" smtClean="0">
                <a:solidFill>
                  <a:srgbClr val="1B4555"/>
                </a:solidFill>
                <a:latin typeface="Corbel" panose="020B0503020204020204" pitchFamily="34" charset="0"/>
              </a:rPr>
              <a:t>Identify </a:t>
            </a:r>
            <a:r>
              <a:rPr lang="en-US" altLang="en-US" sz="2400" dirty="0">
                <a:solidFill>
                  <a:srgbClr val="1B4555"/>
                </a:solidFill>
                <a:latin typeface="Corbel" panose="020B0503020204020204" pitchFamily="34" charset="0"/>
              </a:rPr>
              <a:t>and create opportunities to help diverse professionals develop to the next level of their careers through programming and facilitating </a:t>
            </a:r>
            <a:r>
              <a:rPr lang="en-US" altLang="en-US" sz="2400" dirty="0" smtClean="0">
                <a:solidFill>
                  <a:srgbClr val="1B4555"/>
                </a:solidFill>
                <a:latin typeface="Corbel" panose="020B0503020204020204" pitchFamily="34" charset="0"/>
              </a:rPr>
              <a:t>relationship-building </a:t>
            </a:r>
            <a:r>
              <a:rPr lang="en-US" altLang="en-US" sz="2400" dirty="0">
                <a:solidFill>
                  <a:srgbClr val="1B4555"/>
                </a:solidFill>
                <a:latin typeface="Corbel" panose="020B0503020204020204" pitchFamily="34" charset="0"/>
              </a:rPr>
              <a:t>between senior legal marketers and diverse up-and-comers.</a:t>
            </a:r>
            <a:endParaRPr lang="en-US" sz="2400"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3955945624"/>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xmlns:a14="http://schemas.microsoft.com/office/drawing/2010/main">
      <p:transition spd="med" advTm="15000">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12173964" cy="6858000"/>
          </a:xfrm>
          <a:prstGeom prst="rect">
            <a:avLst/>
          </a:prstGeom>
        </p:spPr>
      </p:pic>
      <p:sp>
        <p:nvSpPr>
          <p:cNvPr id="2" name="Title 1"/>
          <p:cNvSpPr>
            <a:spLocks noGrp="1"/>
          </p:cNvSpPr>
          <p:nvPr>
            <p:ph type="title"/>
          </p:nvPr>
        </p:nvSpPr>
        <p:spPr>
          <a:xfrm>
            <a:off x="2021825" y="2766218"/>
            <a:ext cx="8130309" cy="1325563"/>
          </a:xfrm>
        </p:spPr>
        <p:txBody>
          <a:bodyPr>
            <a:normAutofit/>
          </a:bodyPr>
          <a:lstStyle/>
          <a:p>
            <a:r>
              <a:rPr lang="en-US" sz="5400" b="1" dirty="0">
                <a:solidFill>
                  <a:srgbClr val="1B4555"/>
                </a:solidFill>
                <a:latin typeface="Corbel" panose="020B0503020204020204" pitchFamily="34" charset="0"/>
                <a:ea typeface="+mn-ea"/>
                <a:cs typeface="+mn-cs"/>
              </a:rPr>
              <a:t>Marketing Technology SIG</a:t>
            </a:r>
          </a:p>
        </p:txBody>
      </p:sp>
      <p:sp>
        <p:nvSpPr>
          <p:cNvPr id="3" name="Content Placeholder 2"/>
          <p:cNvSpPr>
            <a:spLocks noGrp="1"/>
          </p:cNvSpPr>
          <p:nvPr>
            <p:ph idx="1"/>
          </p:nvPr>
        </p:nvSpPr>
        <p:spPr>
          <a:xfrm>
            <a:off x="2538016" y="4571999"/>
            <a:ext cx="7097929" cy="942110"/>
          </a:xfrm>
        </p:spPr>
        <p:txBody>
          <a:bodyPr>
            <a:normAutofit fontScale="70000" lnSpcReduction="20000"/>
          </a:bodyPr>
          <a:lstStyle/>
          <a:p>
            <a:pPr marL="0" indent="0">
              <a:buNone/>
            </a:pPr>
            <a:r>
              <a:rPr lang="en-US" sz="2600" b="1" dirty="0">
                <a:solidFill>
                  <a:srgbClr val="1B4555"/>
                </a:solidFill>
                <a:latin typeface="Corbel" panose="020B0503020204020204" pitchFamily="34" charset="0"/>
              </a:rPr>
              <a:t>Committee Co-Chairs</a:t>
            </a:r>
            <a:r>
              <a:rPr lang="en-US" sz="2600" b="1" dirty="0" smtClean="0">
                <a:solidFill>
                  <a:srgbClr val="1B4555"/>
                </a:solidFill>
                <a:latin typeface="Corbel" panose="020B0503020204020204" pitchFamily="34" charset="0"/>
              </a:rPr>
              <a:t>: </a:t>
            </a:r>
            <a:r>
              <a:rPr lang="en-US" sz="2600" dirty="0" smtClean="0">
                <a:solidFill>
                  <a:srgbClr val="1B4555"/>
                </a:solidFill>
                <a:latin typeface="Corbel" panose="020B0503020204020204" pitchFamily="34" charset="0"/>
              </a:rPr>
              <a:t>Jacqueline Madarang and Moses Ehlers</a:t>
            </a:r>
            <a:endParaRPr lang="en-US" sz="2600" dirty="0">
              <a:solidFill>
                <a:srgbClr val="1B4555"/>
              </a:solidFill>
              <a:latin typeface="Corbel" panose="020B0503020204020204" pitchFamily="34" charset="0"/>
            </a:endParaRPr>
          </a:p>
          <a:p>
            <a:pPr marL="0" indent="0">
              <a:buNone/>
            </a:pPr>
            <a:r>
              <a:rPr lang="en-US" sz="2600" b="1" dirty="0">
                <a:solidFill>
                  <a:srgbClr val="1B4555"/>
                </a:solidFill>
                <a:latin typeface="Corbel" panose="020B0503020204020204" pitchFamily="34" charset="0"/>
              </a:rPr>
              <a:t>Board Liaison: </a:t>
            </a:r>
            <a:r>
              <a:rPr lang="en-US" sz="2600" dirty="0">
                <a:solidFill>
                  <a:srgbClr val="1B4555"/>
                </a:solidFill>
                <a:latin typeface="Corbel" panose="020B0503020204020204" pitchFamily="34" charset="0"/>
              </a:rPr>
              <a:t>Roy Sexton</a:t>
            </a:r>
          </a:p>
          <a:p>
            <a:pPr marL="0" indent="0">
              <a:buNone/>
            </a:pPr>
            <a:r>
              <a:rPr lang="en-US" sz="2600" b="1" dirty="0">
                <a:solidFill>
                  <a:srgbClr val="1B4555"/>
                </a:solidFill>
                <a:latin typeface="Corbel" panose="020B0503020204020204" pitchFamily="34" charset="0"/>
              </a:rPr>
              <a:t>Staff Liaison: </a:t>
            </a:r>
            <a:r>
              <a:rPr lang="en-US" sz="2600" dirty="0">
                <a:solidFill>
                  <a:srgbClr val="1B4555"/>
                </a:solidFill>
                <a:latin typeface="Corbel" panose="020B0503020204020204" pitchFamily="34" charset="0"/>
              </a:rPr>
              <a:t>Sarah Logan</a:t>
            </a:r>
          </a:p>
          <a:p>
            <a:endParaRPr lang="en-US" dirty="0"/>
          </a:p>
        </p:txBody>
      </p:sp>
    </p:spTree>
    <p:extLst>
      <p:ext uri="{BB962C8B-B14F-4D97-AF65-F5344CB8AC3E}">
        <p14:creationId xmlns:p14="http://schemas.microsoft.com/office/powerpoint/2010/main" val="1598108575"/>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title"/>
          </p:nvPr>
        </p:nvSpPr>
        <p:spPr>
          <a:xfrm>
            <a:off x="838200" y="317146"/>
            <a:ext cx="10430608" cy="962734"/>
          </a:xfrm>
        </p:spPr>
        <p:txBody>
          <a:bodyPr>
            <a:normAutofit/>
          </a:bodyPr>
          <a:lstStyle/>
          <a:p>
            <a:r>
              <a:rPr lang="en-US" sz="3600" b="1" dirty="0">
                <a:solidFill>
                  <a:srgbClr val="1B4555"/>
                </a:solidFill>
                <a:latin typeface="Corbel" panose="020B0503020204020204" pitchFamily="34" charset="0"/>
              </a:rPr>
              <a:t>2023 Goals to Support the LMA Strategic Plan</a:t>
            </a:r>
            <a:endParaRPr lang="en-US" sz="3600" dirty="0"/>
          </a:p>
        </p:txBody>
      </p:sp>
      <p:sp>
        <p:nvSpPr>
          <p:cNvPr id="3" name="Content Placeholder 2"/>
          <p:cNvSpPr>
            <a:spLocks noGrp="1"/>
          </p:cNvSpPr>
          <p:nvPr>
            <p:ph idx="1"/>
          </p:nvPr>
        </p:nvSpPr>
        <p:spPr>
          <a:xfrm>
            <a:off x="838200" y="1597026"/>
            <a:ext cx="10515600" cy="4351338"/>
          </a:xfrm>
        </p:spPr>
        <p:txBody>
          <a:bodyPr>
            <a:normAutofit/>
          </a:bodyPr>
          <a:lstStyle/>
          <a:p>
            <a:pPr marL="514350" lvl="0" indent="-514350">
              <a:buFont typeface="+mj-lt"/>
              <a:buAutoNum type="arabicPeriod"/>
            </a:pPr>
            <a:r>
              <a:rPr lang="en-US" sz="2400" dirty="0">
                <a:solidFill>
                  <a:srgbClr val="1B4555"/>
                </a:solidFill>
                <a:latin typeface="Corbel" panose="020B0503020204020204" pitchFamily="34" charset="0"/>
              </a:rPr>
              <a:t>Host a hot-topic roundtable discussion where we invite SIG members  to listen to firm leadership (CMBDO, COO, </a:t>
            </a:r>
            <a:r>
              <a:rPr lang="en-US" sz="2400" dirty="0" err="1">
                <a:solidFill>
                  <a:srgbClr val="1B4555"/>
                </a:solidFill>
                <a:latin typeface="Corbel" panose="020B0503020204020204" pitchFamily="34" charset="0"/>
              </a:rPr>
              <a:t>ect</a:t>
            </a:r>
            <a:r>
              <a:rPr lang="en-US" sz="2400" dirty="0">
                <a:solidFill>
                  <a:srgbClr val="1B4555"/>
                </a:solidFill>
                <a:latin typeface="Corbel" panose="020B0503020204020204" pitchFamily="34" charset="0"/>
              </a:rPr>
              <a:t>.) share their current projects, best practices, and solve issues together. Diving into the reasoning behind the initiatives, not just the tools.</a:t>
            </a:r>
          </a:p>
          <a:p>
            <a:pPr marL="514350" lvl="0" indent="-514350">
              <a:buFont typeface="+mj-lt"/>
              <a:buAutoNum type="arabicPeriod"/>
            </a:pPr>
            <a:r>
              <a:rPr lang="en-US" sz="2400" dirty="0">
                <a:solidFill>
                  <a:srgbClr val="1B4555"/>
                </a:solidFill>
                <a:latin typeface="Corbel" panose="020B0503020204020204" pitchFamily="34" charset="0"/>
              </a:rPr>
              <a:t>Grow member participation and recruit 6-10 committee members to join the Mar Tech SIG co-chairs in brainstorming programming themes and ideas for 2023. Committee members would be asked to support group engagement by posting on the discussion boards and sharing upcoming programs on social media to increase member engagement. </a:t>
            </a:r>
          </a:p>
          <a:p>
            <a:pPr marL="514350" lvl="0" indent="-514350">
              <a:buFont typeface="+mj-lt"/>
              <a:buAutoNum type="arabicPeriod"/>
            </a:pPr>
            <a:r>
              <a:rPr lang="en-US" sz="2400" dirty="0">
                <a:solidFill>
                  <a:srgbClr val="1B4555"/>
                </a:solidFill>
                <a:latin typeface="Corbel" panose="020B0503020204020204" pitchFamily="34" charset="0"/>
              </a:rPr>
              <a:t>Align at least one piece of programming (podcast, webinar, roundtable) with the </a:t>
            </a:r>
            <a:r>
              <a:rPr lang="en-US" sz="2400" i="1" dirty="0">
                <a:solidFill>
                  <a:srgbClr val="1B4555"/>
                </a:solidFill>
                <a:latin typeface="Corbel" panose="020B0503020204020204" pitchFamily="34" charset="0"/>
              </a:rPr>
              <a:t>Strategies &amp; Voices</a:t>
            </a:r>
            <a:r>
              <a:rPr lang="en-US" sz="2400" dirty="0">
                <a:solidFill>
                  <a:srgbClr val="1B4555"/>
                </a:solidFill>
                <a:latin typeface="Corbel" panose="020B0503020204020204" pitchFamily="34" charset="0"/>
              </a:rPr>
              <a:t> editorial calendar. </a:t>
            </a:r>
          </a:p>
          <a:p>
            <a:endParaRPr lang="en-US" dirty="0"/>
          </a:p>
        </p:txBody>
      </p:sp>
    </p:spTree>
    <p:extLst>
      <p:ext uri="{BB962C8B-B14F-4D97-AF65-F5344CB8AC3E}">
        <p14:creationId xmlns:p14="http://schemas.microsoft.com/office/powerpoint/2010/main" val="1623840240"/>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2" y="2901221"/>
            <a:ext cx="9144000" cy="1055557"/>
          </a:xfrm>
        </p:spPr>
        <p:txBody>
          <a:bodyPr>
            <a:normAutofit/>
          </a:bodyPr>
          <a:lstStyle/>
          <a:p>
            <a:r>
              <a:rPr lang="en-US" sz="5400" b="1" dirty="0" smtClean="0">
                <a:solidFill>
                  <a:srgbClr val="1B4555"/>
                </a:solidFill>
                <a:latin typeface="Corbel" panose="020B0503020204020204" pitchFamily="34" charset="0"/>
              </a:rPr>
              <a:t>Plaintiff Firm SIG</a:t>
            </a:r>
            <a:endParaRPr lang="en-US" sz="5400" b="1" dirty="0">
              <a:solidFill>
                <a:srgbClr val="1B4555"/>
              </a:solidFill>
              <a:latin typeface="Corbel" panose="020B0503020204020204" pitchFamily="34" charset="0"/>
            </a:endParaRPr>
          </a:p>
        </p:txBody>
      </p:sp>
      <p:sp>
        <p:nvSpPr>
          <p:cNvPr id="7" name="Rectangle 6"/>
          <p:cNvSpPr/>
          <p:nvPr/>
        </p:nvSpPr>
        <p:spPr>
          <a:xfrm>
            <a:off x="2837808" y="4442065"/>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latin typeface="Corbel" panose="020B0503020204020204" pitchFamily="34" charset="0"/>
              </a:rPr>
              <a:t>: </a:t>
            </a:r>
            <a:r>
              <a:rPr lang="en-US" dirty="0">
                <a:solidFill>
                  <a:srgbClr val="1B4555"/>
                </a:solidFill>
                <a:latin typeface="Corbel" panose="020B0503020204020204" pitchFamily="34" charset="0"/>
              </a:rPr>
              <a:t>Jason Lisi and Sarah Ryan</a:t>
            </a:r>
          </a:p>
          <a:p>
            <a:r>
              <a:rPr lang="en-US" b="1" dirty="0">
                <a:solidFill>
                  <a:srgbClr val="1B4555"/>
                </a:solidFill>
                <a:latin typeface="Corbel" panose="020B0503020204020204" pitchFamily="34" charset="0"/>
              </a:rPr>
              <a:t>Board Liaison: </a:t>
            </a:r>
            <a:r>
              <a:rPr lang="en-US" dirty="0">
                <a:solidFill>
                  <a:srgbClr val="1B4555"/>
                </a:solidFill>
                <a:latin typeface="Corbel" panose="020B0503020204020204" pitchFamily="34" charset="0"/>
              </a:rPr>
              <a:t>Roy Sexton</a:t>
            </a:r>
          </a:p>
          <a:p>
            <a:r>
              <a:rPr lang="en-US" b="1" dirty="0">
                <a:solidFill>
                  <a:srgbClr val="1B4555"/>
                </a:solidFill>
                <a:latin typeface="Corbel" panose="020B0503020204020204" pitchFamily="34" charset="0"/>
              </a:rPr>
              <a:t>Staff Liaison: </a:t>
            </a:r>
            <a:r>
              <a:rPr lang="en-US" dirty="0">
                <a:solidFill>
                  <a:srgbClr val="1B4555"/>
                </a:solidFill>
                <a:latin typeface="Corbel" panose="020B0503020204020204" pitchFamily="34" charset="0"/>
              </a:rPr>
              <a:t>Sarah Logan</a:t>
            </a:r>
          </a:p>
        </p:txBody>
      </p:sp>
    </p:spTree>
    <p:extLst>
      <p:ext uri="{BB962C8B-B14F-4D97-AF65-F5344CB8AC3E}">
        <p14:creationId xmlns:p14="http://schemas.microsoft.com/office/powerpoint/2010/main" val="601099705"/>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a14="http://schemas.microsoft.com/office/drawing/2010/main" xmlns="">
      <p:transition spd="med" advClick="0" advTm="10000">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marL="514350" indent="-514350">
              <a:buFont typeface="+mj-lt"/>
              <a:buAutoNum type="arabicPeriod"/>
            </a:pPr>
            <a:r>
              <a:rPr lang="en-US" sz="2400" dirty="0">
                <a:solidFill>
                  <a:srgbClr val="1B4555"/>
                </a:solidFill>
                <a:latin typeface="Corbel" panose="020B0503020204020204" pitchFamily="34" charset="0"/>
              </a:rPr>
              <a:t>Change SIG name by submitting proposal to the proper people within LMA (and then market the name change)</a:t>
            </a:r>
          </a:p>
          <a:p>
            <a:pPr marL="514350" indent="-514350">
              <a:buFont typeface="+mj-lt"/>
              <a:buAutoNum type="arabicPeriod"/>
            </a:pPr>
            <a:r>
              <a:rPr lang="en-US" altLang="en-US" sz="2400" dirty="0">
                <a:solidFill>
                  <a:srgbClr val="1B4555"/>
                </a:solidFill>
                <a:latin typeface="Corbel" panose="020B0503020204020204" pitchFamily="34" charset="0"/>
              </a:rPr>
              <a:t>Collaborate with </a:t>
            </a:r>
            <a:r>
              <a:rPr lang="en-US" altLang="en-US" sz="2400" dirty="0" smtClean="0">
                <a:solidFill>
                  <a:srgbClr val="1B4555"/>
                </a:solidFill>
                <a:latin typeface="Corbel" panose="020B0503020204020204" pitchFamily="34" charset="0"/>
              </a:rPr>
              <a:t>Mar Tech </a:t>
            </a:r>
            <a:r>
              <a:rPr lang="en-US" altLang="en-US" sz="2400" dirty="0">
                <a:solidFill>
                  <a:srgbClr val="1B4555"/>
                </a:solidFill>
                <a:latin typeface="Corbel" panose="020B0503020204020204" pitchFamily="34" charset="0"/>
              </a:rPr>
              <a:t>and </a:t>
            </a:r>
            <a:r>
              <a:rPr lang="en-US" altLang="en-US" sz="2400" dirty="0" smtClean="0">
                <a:solidFill>
                  <a:srgbClr val="1B4555"/>
                </a:solidFill>
                <a:latin typeface="Corbel" panose="020B0503020204020204" pitchFamily="34" charset="0"/>
              </a:rPr>
              <a:t>PR/Communications SIGs </a:t>
            </a:r>
            <a:r>
              <a:rPr lang="en-US" altLang="en-US" sz="2400" dirty="0">
                <a:solidFill>
                  <a:srgbClr val="1B4555"/>
                </a:solidFill>
                <a:latin typeface="Corbel" panose="020B0503020204020204" pitchFamily="34" charset="0"/>
              </a:rPr>
              <a:t>on </a:t>
            </a:r>
            <a:r>
              <a:rPr lang="en-US" altLang="en-US" sz="2400" dirty="0" smtClean="0">
                <a:solidFill>
                  <a:srgbClr val="1B4555"/>
                </a:solidFill>
                <a:latin typeface="Corbel" panose="020B0503020204020204" pitchFamily="34" charset="0"/>
              </a:rPr>
              <a:t>technologies </a:t>
            </a:r>
            <a:r>
              <a:rPr lang="en-US" altLang="en-US" sz="2400" dirty="0">
                <a:solidFill>
                  <a:srgbClr val="1B4555"/>
                </a:solidFill>
                <a:latin typeface="Corbel" panose="020B0503020204020204" pitchFamily="34" charset="0"/>
              </a:rPr>
              <a:t>that are tools of the trade to connect with users of legal services</a:t>
            </a:r>
          </a:p>
          <a:p>
            <a:pPr marL="514350" indent="-514350">
              <a:buFont typeface="+mj-lt"/>
              <a:buAutoNum type="arabicPeriod"/>
            </a:pPr>
            <a:r>
              <a:rPr lang="en-US" altLang="en-US" sz="2400" dirty="0">
                <a:solidFill>
                  <a:srgbClr val="1B4555"/>
                </a:solidFill>
                <a:latin typeface="Corbel" panose="020B0503020204020204" pitchFamily="34" charset="0"/>
              </a:rPr>
              <a:t>Publish a podcast that aligns with the </a:t>
            </a:r>
            <a:r>
              <a:rPr lang="en-US" altLang="en-US" sz="2400" i="1" dirty="0">
                <a:solidFill>
                  <a:srgbClr val="1B4555"/>
                </a:solidFill>
                <a:latin typeface="Corbel" panose="020B0503020204020204" pitchFamily="34" charset="0"/>
              </a:rPr>
              <a:t>Strategies &amp; Voices </a:t>
            </a:r>
            <a:r>
              <a:rPr lang="en-US" altLang="en-US" sz="2400" dirty="0" smtClean="0">
                <a:solidFill>
                  <a:srgbClr val="1B4555"/>
                </a:solidFill>
                <a:latin typeface="Corbel" panose="020B0503020204020204" pitchFamily="34" charset="0"/>
              </a:rPr>
              <a:t>calendar (Business </a:t>
            </a:r>
            <a:r>
              <a:rPr lang="en-US" altLang="en-US" sz="2400" dirty="0">
                <a:solidFill>
                  <a:srgbClr val="1B4555"/>
                </a:solidFill>
                <a:latin typeface="Corbel" panose="020B0503020204020204" pitchFamily="34" charset="0"/>
              </a:rPr>
              <a:t>Development in </a:t>
            </a:r>
            <a:r>
              <a:rPr lang="en-US" altLang="en-US" sz="2400" dirty="0" smtClean="0">
                <a:solidFill>
                  <a:srgbClr val="1B4555"/>
                </a:solidFill>
                <a:latin typeface="Corbel" panose="020B0503020204020204" pitchFamily="34" charset="0"/>
              </a:rPr>
              <a:t>December)</a:t>
            </a:r>
            <a:endParaRPr lang="en-US" altLang="en-US" sz="2400" dirty="0">
              <a:solidFill>
                <a:srgbClr val="1B4555"/>
              </a:solidFill>
              <a:latin typeface="Corbel" panose="020B0503020204020204" pitchFamily="34" charset="0"/>
            </a:endParaRPr>
          </a:p>
          <a:p>
            <a:pPr marL="514350" indent="-514350">
              <a:buFont typeface="+mj-lt"/>
              <a:buAutoNum type="arabicPeriod"/>
            </a:pPr>
            <a:r>
              <a:rPr lang="en-US" altLang="en-US" sz="2400" dirty="0">
                <a:solidFill>
                  <a:srgbClr val="1B4555"/>
                </a:solidFill>
                <a:latin typeface="Corbel" panose="020B0503020204020204" pitchFamily="34" charset="0"/>
              </a:rPr>
              <a:t>Host a hot-topic roundtable where SIG members can bring their burning questions and challenges to problem solve </a:t>
            </a:r>
            <a:r>
              <a:rPr lang="en-US" altLang="en-US" sz="2400" dirty="0" smtClean="0">
                <a:solidFill>
                  <a:srgbClr val="1B4555"/>
                </a:solidFill>
                <a:latin typeface="Corbel" panose="020B0503020204020204" pitchFamily="34" charset="0"/>
              </a:rPr>
              <a:t>together</a:t>
            </a:r>
            <a:r>
              <a:rPr lang="en-US" altLang="en-US" sz="2400" dirty="0">
                <a:solidFill>
                  <a:srgbClr val="1B4555"/>
                </a:solidFill>
                <a:latin typeface="Corbel" panose="020B0503020204020204" pitchFamily="34" charset="0"/>
              </a:rPr>
              <a:t> </a:t>
            </a:r>
            <a:r>
              <a:rPr lang="en-US" altLang="en-US" sz="2400" dirty="0" smtClean="0">
                <a:solidFill>
                  <a:srgbClr val="1B4555"/>
                </a:solidFill>
                <a:latin typeface="Corbel" panose="020B0503020204020204" pitchFamily="34" charset="0"/>
              </a:rPr>
              <a:t>(scheduled for February 16)</a:t>
            </a:r>
            <a:endParaRPr lang="en-US" altLang="en-US" sz="2400" dirty="0">
              <a:solidFill>
                <a:srgbClr val="1B4555"/>
              </a:solidFill>
              <a:latin typeface="Corbel" panose="020B0503020204020204" pitchFamily="34" charset="0"/>
            </a:endParaRPr>
          </a:p>
          <a:p>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311568787"/>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a14="http://schemas.microsoft.com/office/drawing/2010/main" xmlns="">
      <p:transition spd="med" advTm="15000">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647022" y="2373443"/>
            <a:ext cx="9144000" cy="1055557"/>
          </a:xfrm>
        </p:spPr>
        <p:txBody>
          <a:bodyPr>
            <a:normAutofit/>
          </a:bodyPr>
          <a:lstStyle/>
          <a:p>
            <a:r>
              <a:rPr lang="en-US" sz="5400" b="1" dirty="0">
                <a:solidFill>
                  <a:srgbClr val="1B4555"/>
                </a:solidFill>
                <a:latin typeface="Corbel" panose="020B0503020204020204" pitchFamily="34" charset="0"/>
              </a:rPr>
              <a:t>PR / Communications SIG</a:t>
            </a:r>
          </a:p>
        </p:txBody>
      </p:sp>
      <p:sp>
        <p:nvSpPr>
          <p:cNvPr id="7" name="Rectangle 6"/>
          <p:cNvSpPr/>
          <p:nvPr/>
        </p:nvSpPr>
        <p:spPr>
          <a:xfrm>
            <a:off x="2837808" y="4465778"/>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t>: </a:t>
            </a:r>
            <a:r>
              <a:rPr lang="en-US" dirty="0">
                <a:solidFill>
                  <a:srgbClr val="1B4555"/>
                </a:solidFill>
                <a:latin typeface="Corbel" panose="020B0503020204020204" pitchFamily="34" charset="0"/>
              </a:rPr>
              <a:t>Debra </a:t>
            </a:r>
            <a:r>
              <a:rPr lang="en-US" dirty="0" smtClean="0">
                <a:solidFill>
                  <a:srgbClr val="1B4555"/>
                </a:solidFill>
                <a:latin typeface="Corbel" panose="020B0503020204020204" pitchFamily="34" charset="0"/>
              </a:rPr>
              <a:t>Pickett and </a:t>
            </a:r>
            <a:r>
              <a:rPr lang="en-US" dirty="0">
                <a:solidFill>
                  <a:srgbClr val="1B4555"/>
                </a:solidFill>
                <a:latin typeface="Corbel" panose="020B0503020204020204" pitchFamily="34" charset="0"/>
              </a:rPr>
              <a:t>Jeanne Hoff</a:t>
            </a:r>
          </a:p>
          <a:p>
            <a:r>
              <a:rPr lang="en-US" b="1" dirty="0">
                <a:solidFill>
                  <a:srgbClr val="1B4555"/>
                </a:solidFill>
                <a:latin typeface="Corbel" panose="020B0503020204020204" pitchFamily="34" charset="0"/>
              </a:rPr>
              <a:t>Board Liaison</a:t>
            </a:r>
            <a:r>
              <a:rPr lang="en-US" b="1" dirty="0" smtClean="0">
                <a:solidFill>
                  <a:srgbClr val="1B4555"/>
                </a:solidFill>
                <a:latin typeface="Corbel" panose="020B0503020204020204" pitchFamily="34" charset="0"/>
              </a:rPr>
              <a:t>: </a:t>
            </a:r>
            <a:r>
              <a:rPr lang="en-US" dirty="0" smtClean="0">
                <a:solidFill>
                  <a:srgbClr val="1B4555"/>
                </a:solidFill>
                <a:latin typeface="Corbel" panose="020B0503020204020204" pitchFamily="34" charset="0"/>
              </a:rPr>
              <a:t>Roy Sexton</a:t>
            </a:r>
            <a:endParaRPr lang="en-US" b="1" dirty="0">
              <a:solidFill>
                <a:srgbClr val="1B4555"/>
              </a:solidFill>
              <a:latin typeface="Corbel" panose="020B0503020204020204" pitchFamily="34" charset="0"/>
            </a:endParaRPr>
          </a:p>
          <a:p>
            <a:r>
              <a:rPr lang="en-US" b="1" dirty="0" smtClean="0">
                <a:solidFill>
                  <a:srgbClr val="1B4555"/>
                </a:solidFill>
                <a:latin typeface="Corbel" panose="020B0503020204020204" pitchFamily="34" charset="0"/>
              </a:rPr>
              <a:t>Staff Liaison: </a:t>
            </a:r>
            <a:r>
              <a:rPr lang="en-US" dirty="0" smtClean="0">
                <a:solidFill>
                  <a:srgbClr val="1B4555"/>
                </a:solidFill>
                <a:latin typeface="Corbel" panose="020B0503020204020204" pitchFamily="34" charset="0"/>
              </a:rPr>
              <a:t>Sarah Logan</a:t>
            </a:r>
            <a:endParaRPr lang="en-US" b="1" dirty="0">
              <a:solidFill>
                <a:srgbClr val="1B4555"/>
              </a:solidFill>
              <a:latin typeface="Corbel" panose="020B0503020204020204" pitchFamily="34" charset="0"/>
            </a:endParaRPr>
          </a:p>
        </p:txBody>
      </p:sp>
    </p:spTree>
    <p:extLst>
      <p:ext uri="{BB962C8B-B14F-4D97-AF65-F5344CB8AC3E}">
        <p14:creationId xmlns:p14="http://schemas.microsoft.com/office/powerpoint/2010/main" val="3391626950"/>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2" y="1620983"/>
            <a:ext cx="9702099" cy="4689382"/>
          </a:xfrm>
        </p:spPr>
        <p:txBody>
          <a:bodyPr>
            <a:normAutofit/>
          </a:bodyPr>
          <a:lstStyle/>
          <a:p>
            <a:pPr marL="514350" marR="0" lvl="0" indent="-514350">
              <a:buFont typeface="+mj-lt"/>
              <a:buAutoNum type="arabicPeriod"/>
            </a:pPr>
            <a:r>
              <a:rPr lang="en-US" sz="2400" dirty="0">
                <a:solidFill>
                  <a:srgbClr val="1B4555"/>
                </a:solidFill>
                <a:latin typeface="Corbel" panose="020B0503020204020204" pitchFamily="34" charset="0"/>
              </a:rPr>
              <a:t>In 2023, continue to offer SIG programs addressing the topics LMA members expressed interest in through the Q4 2021 membership survey and to provide those programs in the formats most preferred by members.</a:t>
            </a:r>
          </a:p>
          <a:p>
            <a:pPr marL="514350" indent="-514350">
              <a:buFont typeface="+mj-lt"/>
              <a:buAutoNum type="arabicPeriod"/>
            </a:pPr>
            <a:r>
              <a:rPr lang="en-US" sz="2400" dirty="0">
                <a:solidFill>
                  <a:srgbClr val="1B4555"/>
                </a:solidFill>
                <a:latin typeface="Corbel" panose="020B0503020204020204" pitchFamily="34" charset="0"/>
              </a:rPr>
              <a:t>Partner with other SIGs/Committees, including DEI, Social Media, and Advocacy, to develop programming of interest to members in all phases of their career and meet educational needs across demographics and interests. </a:t>
            </a:r>
          </a:p>
          <a:p>
            <a:pPr marL="514350" indent="-514350">
              <a:buFont typeface="+mj-lt"/>
              <a:buAutoNum type="arabicPeriod"/>
            </a:pPr>
            <a:r>
              <a:rPr lang="en-US" sz="2400" dirty="0">
                <a:solidFill>
                  <a:srgbClr val="1B4555"/>
                </a:solidFill>
                <a:latin typeface="Corbel" panose="020B0503020204020204" pitchFamily="34" charset="0"/>
              </a:rPr>
              <a:t>In Q2 2023, conduct another LMA </a:t>
            </a:r>
            <a:r>
              <a:rPr lang="en-US" sz="2400" dirty="0" smtClean="0">
                <a:solidFill>
                  <a:srgbClr val="1B4555"/>
                </a:solidFill>
                <a:latin typeface="Corbel" panose="020B0503020204020204" pitchFamily="34" charset="0"/>
              </a:rPr>
              <a:t>PR SIG membership </a:t>
            </a:r>
            <a:r>
              <a:rPr lang="en-US" sz="2400" dirty="0">
                <a:solidFill>
                  <a:srgbClr val="1B4555"/>
                </a:solidFill>
                <a:latin typeface="Corbel" panose="020B0503020204020204" pitchFamily="34" charset="0"/>
              </a:rPr>
              <a:t>survey in H2 (the second half of the calendar year) to gain insight on members’ perspectives and enhance learning opportunities within LMA in H2, 2023 while planning ahead for 2024. </a:t>
            </a:r>
          </a:p>
          <a:p>
            <a:pPr marL="0" indent="0">
              <a:buNone/>
            </a:pPr>
            <a:endParaRPr lang="en-US" dirty="0">
              <a:solidFill>
                <a:srgbClr val="1B4555"/>
              </a:solidFill>
            </a:endParaRPr>
          </a:p>
        </p:txBody>
      </p:sp>
    </p:spTree>
    <p:extLst>
      <p:ext uri="{BB962C8B-B14F-4D97-AF65-F5344CB8AC3E}">
        <p14:creationId xmlns:p14="http://schemas.microsoft.com/office/powerpoint/2010/main" val="3762715877"/>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36" y="-147782"/>
            <a:ext cx="12173964" cy="6858000"/>
          </a:xfrm>
          <a:prstGeom prst="rect">
            <a:avLst/>
          </a:prstGeom>
        </p:spPr>
      </p:pic>
      <p:sp>
        <p:nvSpPr>
          <p:cNvPr id="6" name="Title 5"/>
          <p:cNvSpPr>
            <a:spLocks noGrp="1"/>
          </p:cNvSpPr>
          <p:nvPr>
            <p:ph type="ctrTitle"/>
          </p:nvPr>
        </p:nvSpPr>
        <p:spPr>
          <a:xfrm>
            <a:off x="1514982" y="1099127"/>
            <a:ext cx="9144000" cy="3870037"/>
          </a:xfrm>
        </p:spPr>
        <p:txBody>
          <a:bodyPr>
            <a:noAutofit/>
          </a:bodyPr>
          <a:lstStyle/>
          <a:p>
            <a:r>
              <a:rPr lang="en-US" sz="2400" u="sng" dirty="0">
                <a:solidFill>
                  <a:srgbClr val="1B4555"/>
                </a:solidFill>
                <a:latin typeface="Corbel" panose="020B0503020204020204" pitchFamily="34" charset="0"/>
              </a:rPr>
              <a:t>Membership</a:t>
            </a:r>
            <a:r>
              <a:rPr lang="en-US" sz="2400" dirty="0">
                <a:solidFill>
                  <a:srgbClr val="1B4555"/>
                </a:solidFill>
                <a:latin typeface="Corbel" panose="020B0503020204020204" pitchFamily="34" charset="0"/>
              </a:rPr>
              <a:t>: Advance LMA value proposition through strategic engagement channels to strengthen inclusive member and volunteer retention and engagement, grow member recruitment and attain pre-pandemic membership levels. Focus on exceptional member value delivery and overall experience to reach 4,500 members in 2023</a:t>
            </a:r>
            <a:r>
              <a:rPr lang="en-US" sz="2400" dirty="0" smtClean="0">
                <a:solidFill>
                  <a:srgbClr val="1B4555"/>
                </a:solidFill>
                <a:latin typeface="Corbel" panose="020B0503020204020204" pitchFamily="34" charset="0"/>
              </a:rPr>
              <a:t>.</a:t>
            </a:r>
            <a:br>
              <a:rPr lang="en-US" sz="2400" dirty="0" smtClean="0">
                <a:solidFill>
                  <a:srgbClr val="1B4555"/>
                </a:solidFill>
                <a:latin typeface="Corbel" panose="020B0503020204020204" pitchFamily="34" charset="0"/>
              </a:rPr>
            </a:br>
            <a:r>
              <a:rPr lang="en-US" sz="2400" dirty="0" smtClean="0">
                <a:solidFill>
                  <a:srgbClr val="1B4555"/>
                </a:solidFill>
                <a:latin typeface="Corbel" panose="020B0503020204020204" pitchFamily="34" charset="0"/>
              </a:rPr>
              <a:t/>
            </a:r>
            <a:br>
              <a:rPr lang="en-US" sz="2400" dirty="0" smtClean="0">
                <a:solidFill>
                  <a:srgbClr val="1B4555"/>
                </a:solidFill>
                <a:latin typeface="Corbel" panose="020B0503020204020204" pitchFamily="34" charset="0"/>
              </a:rPr>
            </a:br>
            <a:r>
              <a:rPr lang="en-US" sz="2400" dirty="0">
                <a:solidFill>
                  <a:srgbClr val="1B4555"/>
                </a:solidFill>
                <a:latin typeface="Corbel" panose="020B0503020204020204" pitchFamily="34" charset="0"/>
              </a:rPr>
              <a:t/>
            </a:r>
            <a:br>
              <a:rPr lang="en-US" sz="2400" dirty="0">
                <a:solidFill>
                  <a:srgbClr val="1B4555"/>
                </a:solidFill>
                <a:latin typeface="Corbel" panose="020B0503020204020204" pitchFamily="34" charset="0"/>
              </a:rPr>
            </a:br>
            <a:r>
              <a:rPr lang="en-US" sz="2400" u="sng" dirty="0" smtClean="0">
                <a:solidFill>
                  <a:srgbClr val="1B4555"/>
                </a:solidFill>
                <a:latin typeface="Corbel" panose="020B0503020204020204" pitchFamily="34" charset="0"/>
              </a:rPr>
              <a:t/>
            </a:r>
            <a:br>
              <a:rPr lang="en-US" sz="2400" u="sng" dirty="0" smtClean="0">
                <a:solidFill>
                  <a:srgbClr val="1B4555"/>
                </a:solidFill>
                <a:latin typeface="Corbel" panose="020B0503020204020204" pitchFamily="34" charset="0"/>
              </a:rPr>
            </a:br>
            <a:r>
              <a:rPr lang="en-US" sz="2400" u="sng" dirty="0" smtClean="0">
                <a:solidFill>
                  <a:srgbClr val="1B4555"/>
                </a:solidFill>
                <a:latin typeface="Corbel" panose="020B0503020204020204" pitchFamily="34" charset="0"/>
              </a:rPr>
              <a:t>Advocacy</a:t>
            </a:r>
            <a:r>
              <a:rPr lang="en-US" sz="2400" dirty="0">
                <a:solidFill>
                  <a:srgbClr val="1B4555"/>
                </a:solidFill>
                <a:latin typeface="Corbel" panose="020B0503020204020204" pitchFamily="34" charset="0"/>
              </a:rPr>
              <a:t>: Explore public policy initiatives to support and expand existing LMA advocacy channels to further position the association as “the” authority and voice for legal marketing.</a:t>
            </a:r>
          </a:p>
        </p:txBody>
      </p:sp>
    </p:spTree>
    <p:extLst>
      <p:ext uri="{BB962C8B-B14F-4D97-AF65-F5344CB8AC3E}">
        <p14:creationId xmlns:p14="http://schemas.microsoft.com/office/powerpoint/2010/main" val="4119009264"/>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1" y="2901221"/>
            <a:ext cx="9144000" cy="1055557"/>
          </a:xfrm>
        </p:spPr>
        <p:txBody>
          <a:bodyPr>
            <a:normAutofit/>
          </a:bodyPr>
          <a:lstStyle/>
          <a:p>
            <a:r>
              <a:rPr lang="en-US" sz="5400" b="1" dirty="0">
                <a:solidFill>
                  <a:srgbClr val="1B4555"/>
                </a:solidFill>
                <a:latin typeface="Corbel" panose="020B0503020204020204" pitchFamily="34" charset="0"/>
              </a:rPr>
              <a:t>Social &amp; Digital Media SIG</a:t>
            </a:r>
          </a:p>
        </p:txBody>
      </p:sp>
      <p:sp>
        <p:nvSpPr>
          <p:cNvPr id="7" name="Rectangle 6"/>
          <p:cNvSpPr/>
          <p:nvPr/>
        </p:nvSpPr>
        <p:spPr>
          <a:xfrm>
            <a:off x="2431868" y="4484059"/>
            <a:ext cx="7310225" cy="923330"/>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latin typeface="Corbel" panose="020B0503020204020204" pitchFamily="34" charset="0"/>
              </a:rPr>
              <a:t>: </a:t>
            </a:r>
            <a:r>
              <a:rPr lang="en-US" dirty="0">
                <a:solidFill>
                  <a:srgbClr val="1B4555"/>
                </a:solidFill>
                <a:latin typeface="Corbel" panose="020B0503020204020204" pitchFamily="34" charset="0"/>
              </a:rPr>
              <a:t>Jacob Eidinger, Jennifer Forester, Erika Galarneau</a:t>
            </a:r>
          </a:p>
          <a:p>
            <a:r>
              <a:rPr lang="en-US" b="1" dirty="0" smtClean="0">
                <a:solidFill>
                  <a:srgbClr val="1B4555"/>
                </a:solidFill>
                <a:latin typeface="Corbel" panose="020B0503020204020204" pitchFamily="34" charset="0"/>
              </a:rPr>
              <a:t>Board Liaison: </a:t>
            </a:r>
            <a:r>
              <a:rPr lang="en-US" dirty="0" smtClean="0">
                <a:solidFill>
                  <a:srgbClr val="1B4555"/>
                </a:solidFill>
                <a:latin typeface="Corbel" panose="020B0503020204020204" pitchFamily="34" charset="0"/>
              </a:rPr>
              <a:t>Roy Sexton</a:t>
            </a:r>
          </a:p>
          <a:p>
            <a:r>
              <a:rPr lang="en-US" b="1" dirty="0" smtClean="0">
                <a:solidFill>
                  <a:srgbClr val="1B4555"/>
                </a:solidFill>
                <a:latin typeface="Corbel" panose="020B0503020204020204" pitchFamily="34" charset="0"/>
              </a:rPr>
              <a:t>Staff Liaison</a:t>
            </a:r>
            <a:r>
              <a:rPr lang="en-US" dirty="0" smtClean="0">
                <a:solidFill>
                  <a:srgbClr val="1B4555"/>
                </a:solidFill>
                <a:latin typeface="Corbel" panose="020B0503020204020204" pitchFamily="34" charset="0"/>
              </a:rPr>
              <a:t>: Sarah Logan</a:t>
            </a:r>
            <a:endParaRPr lang="en-US" b="1" dirty="0">
              <a:solidFill>
                <a:srgbClr val="1B4555"/>
              </a:solidFill>
              <a:latin typeface="Corbel" panose="020B0503020204020204" pitchFamily="34" charset="0"/>
            </a:endParaRPr>
          </a:p>
        </p:txBody>
      </p:sp>
    </p:spTree>
    <p:extLst>
      <p:ext uri="{BB962C8B-B14F-4D97-AF65-F5344CB8AC3E}">
        <p14:creationId xmlns:p14="http://schemas.microsoft.com/office/powerpoint/2010/main" val="2602904743"/>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
      <p:transition spd="med" advClick="0" advTm="10000">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0647"/>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9469582" cy="4689382"/>
          </a:xfrm>
        </p:spPr>
        <p:txBody>
          <a:bodyPr>
            <a:normAutofit/>
          </a:bodyPr>
          <a:lstStyle/>
          <a:p>
            <a:pPr marL="514350" indent="-514350">
              <a:buFont typeface="+mj-lt"/>
              <a:buAutoNum type="arabicPeriod"/>
            </a:pPr>
            <a:r>
              <a:rPr lang="en-US" sz="2400" dirty="0">
                <a:solidFill>
                  <a:srgbClr val="1B4555"/>
                </a:solidFill>
                <a:latin typeface="Corbel" panose="020B0503020204020204" pitchFamily="34" charset="0"/>
              </a:rPr>
              <a:t>Spark conversations about social &amp; digital media trends and best practices</a:t>
            </a:r>
          </a:p>
          <a:p>
            <a:pPr lvl="1"/>
            <a:r>
              <a:rPr lang="en-US" sz="2000" dirty="0">
                <a:solidFill>
                  <a:srgbClr val="1B4555"/>
                </a:solidFill>
                <a:latin typeface="Corbel" panose="020B0503020204020204" pitchFamily="34" charset="0"/>
              </a:rPr>
              <a:t>Collaborate with other SIG/committees and regional leaders to increase engagement in the LMA Official Facebook Group</a:t>
            </a:r>
          </a:p>
          <a:p>
            <a:pPr lvl="1"/>
            <a:r>
              <a:rPr lang="en-US" sz="2000" dirty="0">
                <a:solidFill>
                  <a:srgbClr val="1B4555"/>
                </a:solidFill>
                <a:latin typeface="Corbel" panose="020B0503020204020204" pitchFamily="34" charset="0"/>
              </a:rPr>
              <a:t>Host quarterly, informal SIG coffee talks on </a:t>
            </a:r>
            <a:r>
              <a:rPr lang="en-US" sz="2000" dirty="0" smtClean="0">
                <a:solidFill>
                  <a:srgbClr val="1B4555"/>
                </a:solidFill>
                <a:latin typeface="Corbel" panose="020B0503020204020204" pitchFamily="34" charset="0"/>
              </a:rPr>
              <a:t>Zoom</a:t>
            </a:r>
          </a:p>
          <a:p>
            <a:pPr marL="514350" indent="-514350">
              <a:buFont typeface="+mj-lt"/>
              <a:buAutoNum type="arabicPeriod"/>
            </a:pPr>
            <a:r>
              <a:rPr lang="en-US" altLang="en-US" sz="2400" dirty="0" smtClean="0">
                <a:solidFill>
                  <a:srgbClr val="1B4555"/>
                </a:solidFill>
                <a:latin typeface="Corbel" panose="020B0503020204020204" pitchFamily="34" charset="0"/>
              </a:rPr>
              <a:t>Add </a:t>
            </a:r>
            <a:r>
              <a:rPr lang="en-US" altLang="en-US" sz="2400" dirty="0">
                <a:solidFill>
                  <a:srgbClr val="1B4555"/>
                </a:solidFill>
                <a:latin typeface="Corbel" panose="020B0503020204020204" pitchFamily="34" charset="0"/>
              </a:rPr>
              <a:t>educational value with regular programming at the essential and advanced levels</a:t>
            </a:r>
          </a:p>
          <a:p>
            <a:pPr lvl="1"/>
            <a:r>
              <a:rPr lang="en-US" altLang="en-US" sz="2000" dirty="0">
                <a:solidFill>
                  <a:srgbClr val="1B4555"/>
                </a:solidFill>
                <a:latin typeface="Corbel" panose="020B0503020204020204" pitchFamily="34" charset="0"/>
              </a:rPr>
              <a:t>Build upon momentum in 2022 to deliver an enhanced 21-Day Social Media Challenge experience in June </a:t>
            </a:r>
            <a:r>
              <a:rPr lang="en-US" altLang="en-US" sz="2000" dirty="0" smtClean="0">
                <a:solidFill>
                  <a:srgbClr val="1B4555"/>
                </a:solidFill>
                <a:latin typeface="Corbel" panose="020B0503020204020204" pitchFamily="34" charset="0"/>
              </a:rPr>
              <a:t>2023</a:t>
            </a:r>
          </a:p>
          <a:p>
            <a:pPr lvl="1"/>
            <a:r>
              <a:rPr lang="en-US" altLang="en-US" sz="2000" dirty="0" smtClean="0">
                <a:solidFill>
                  <a:srgbClr val="1B4555"/>
                </a:solidFill>
                <a:latin typeface="Corbel" panose="020B0503020204020204" pitchFamily="34" charset="0"/>
              </a:rPr>
              <a:t>Deliver </a:t>
            </a:r>
            <a:r>
              <a:rPr lang="en-US" altLang="en-US" sz="2000" dirty="0">
                <a:solidFill>
                  <a:srgbClr val="1B4555"/>
                </a:solidFill>
                <a:latin typeface="Corbel" panose="020B0503020204020204" pitchFamily="34" charset="0"/>
              </a:rPr>
              <a:t>regular programming in collaboration with other </a:t>
            </a:r>
            <a:r>
              <a:rPr lang="en-US" altLang="en-US" sz="2000" dirty="0" smtClean="0">
                <a:solidFill>
                  <a:srgbClr val="1B4555"/>
                </a:solidFill>
                <a:latin typeface="Corbel" panose="020B0503020204020204" pitchFamily="34" charset="0"/>
              </a:rPr>
              <a:t>SIGs</a:t>
            </a:r>
            <a:endParaRPr lang="en-US" altLang="en-US" sz="2000" dirty="0">
              <a:solidFill>
                <a:srgbClr val="1B4555"/>
              </a:solidFill>
              <a:latin typeface="Corbel" panose="020B0503020204020204" pitchFamily="34" charset="0"/>
            </a:endParaRPr>
          </a:p>
          <a:p>
            <a:pPr marL="514350" indent="-514350">
              <a:buFont typeface="+mj-lt"/>
              <a:buAutoNum type="arabicPeriod"/>
            </a:pPr>
            <a:r>
              <a:rPr lang="en-US" sz="2400" dirty="0" smtClean="0">
                <a:solidFill>
                  <a:srgbClr val="1B4555"/>
                </a:solidFill>
                <a:latin typeface="Corbel" panose="020B0503020204020204" pitchFamily="34" charset="0"/>
              </a:rPr>
              <a:t>Develop a resource center to house evergreen content and serve as a content hub for the 21-Day Social Media Challenge</a:t>
            </a:r>
            <a:endParaRPr lang="en-US" sz="2400"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1389181538"/>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2" y="2901221"/>
            <a:ext cx="9144000" cy="1055557"/>
          </a:xfrm>
        </p:spPr>
        <p:txBody>
          <a:bodyPr>
            <a:normAutofit/>
          </a:bodyPr>
          <a:lstStyle/>
          <a:p>
            <a:r>
              <a:rPr lang="en-US" sz="5400" b="1" dirty="0">
                <a:solidFill>
                  <a:srgbClr val="1B4555"/>
                </a:solidFill>
                <a:latin typeface="Corbel" panose="020B0503020204020204" pitchFamily="34" charset="0"/>
              </a:rPr>
              <a:t>Solo/Small Team SIG</a:t>
            </a:r>
          </a:p>
        </p:txBody>
      </p:sp>
      <p:sp>
        <p:nvSpPr>
          <p:cNvPr id="7" name="Rectangle 6"/>
          <p:cNvSpPr/>
          <p:nvPr/>
        </p:nvSpPr>
        <p:spPr>
          <a:xfrm>
            <a:off x="2837808" y="4493487"/>
            <a:ext cx="6498348" cy="923330"/>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t>: </a:t>
            </a:r>
            <a:r>
              <a:rPr lang="sv-SE" dirty="0">
                <a:solidFill>
                  <a:srgbClr val="1B4555"/>
                </a:solidFill>
              </a:rPr>
              <a:t>Misty Borg Misterek &amp; Gina Eliadis</a:t>
            </a:r>
            <a:endParaRPr lang="en-US" dirty="0">
              <a:solidFill>
                <a:srgbClr val="1B4555"/>
              </a:solidFill>
            </a:endParaRPr>
          </a:p>
          <a:p>
            <a:r>
              <a:rPr lang="en-US" b="1" dirty="0">
                <a:solidFill>
                  <a:srgbClr val="1B4555"/>
                </a:solidFill>
                <a:latin typeface="Corbel" panose="020B0503020204020204" pitchFamily="34" charset="0"/>
              </a:rPr>
              <a:t>Board Liaison: </a:t>
            </a:r>
            <a:r>
              <a:rPr lang="en-US" dirty="0" smtClean="0">
                <a:solidFill>
                  <a:srgbClr val="1B4555"/>
                </a:solidFill>
                <a:latin typeface="Corbel" panose="020B0503020204020204" pitchFamily="34" charset="0"/>
              </a:rPr>
              <a:t>Roy Sexton</a:t>
            </a:r>
            <a:r>
              <a:rPr lang="en-US" b="1" dirty="0" smtClean="0">
                <a:solidFill>
                  <a:srgbClr val="1B4555"/>
                </a:solidFill>
                <a:latin typeface="Corbel" panose="020B0503020204020204" pitchFamily="34" charset="0"/>
              </a:rPr>
              <a:t>	</a:t>
            </a:r>
            <a:endParaRPr lang="en-US" b="1" dirty="0">
              <a:solidFill>
                <a:srgbClr val="1B4555"/>
              </a:solidFill>
              <a:latin typeface="Corbel" panose="020B0503020204020204" pitchFamily="34" charset="0"/>
            </a:endParaRPr>
          </a:p>
          <a:p>
            <a:r>
              <a:rPr lang="en-US" b="1" dirty="0">
                <a:solidFill>
                  <a:srgbClr val="1B4555"/>
                </a:solidFill>
                <a:latin typeface="Corbel" panose="020B0503020204020204" pitchFamily="34" charset="0"/>
              </a:rPr>
              <a:t>Staff Liaison: </a:t>
            </a:r>
            <a:r>
              <a:rPr lang="en-US" dirty="0">
                <a:solidFill>
                  <a:srgbClr val="1B4555"/>
                </a:solidFill>
                <a:latin typeface="Corbel" panose="020B0503020204020204" pitchFamily="34" charset="0"/>
              </a:rPr>
              <a:t>Sarah Logan</a:t>
            </a:r>
          </a:p>
        </p:txBody>
      </p:sp>
    </p:spTree>
    <p:extLst>
      <p:ext uri="{BB962C8B-B14F-4D97-AF65-F5344CB8AC3E}">
        <p14:creationId xmlns:p14="http://schemas.microsoft.com/office/powerpoint/2010/main" val="1651844666"/>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p15="http://schemas.microsoft.com/office/powerpoint/2012/main" xmlns="">
      <p:transition spd="med" advClick="0" advTm="10000">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marL="514350" indent="-514350">
              <a:buFont typeface="+mj-lt"/>
              <a:buAutoNum type="arabicPeriod"/>
            </a:pPr>
            <a:r>
              <a:rPr lang="en-US" sz="2400" dirty="0">
                <a:solidFill>
                  <a:srgbClr val="1B4555"/>
                </a:solidFill>
                <a:latin typeface="Corbel" panose="020B0503020204020204" pitchFamily="34" charset="0"/>
              </a:rPr>
              <a:t>Create quarterly programming based specifically on the </a:t>
            </a:r>
            <a:r>
              <a:rPr lang="en-US" sz="2400" dirty="0" smtClean="0">
                <a:solidFill>
                  <a:srgbClr val="1B4555"/>
                </a:solidFill>
                <a:latin typeface="Corbel" panose="020B0503020204020204" pitchFamily="34" charset="0"/>
              </a:rPr>
              <a:t>feedback of </a:t>
            </a:r>
            <a:r>
              <a:rPr lang="en-US" sz="2400" dirty="0">
                <a:solidFill>
                  <a:srgbClr val="1B4555"/>
                </a:solidFill>
                <a:latin typeface="Corbel" panose="020B0503020204020204" pitchFamily="34" charset="0"/>
              </a:rPr>
              <a:t>the SIG members</a:t>
            </a:r>
          </a:p>
          <a:p>
            <a:pPr marL="514350" indent="-514350">
              <a:buFont typeface="+mj-lt"/>
              <a:buAutoNum type="arabicPeriod"/>
            </a:pPr>
            <a:r>
              <a:rPr lang="en-US" altLang="en-US" sz="2400" dirty="0">
                <a:solidFill>
                  <a:srgbClr val="1B4555"/>
                </a:solidFill>
                <a:latin typeface="Corbel" panose="020B0503020204020204" pitchFamily="34" charset="0"/>
              </a:rPr>
              <a:t>Host monthly open roundtables to discuss current challenges, and create community and collaborative space for SIG members (third Wednesday 1:00 PM Eastern/12:00 PM Central/11:00 AM Mountain/10:00 AM Pacific)</a:t>
            </a:r>
          </a:p>
          <a:p>
            <a:pPr marL="514350" indent="-514350">
              <a:buFont typeface="+mj-lt"/>
              <a:buAutoNum type="arabicPeriod"/>
            </a:pPr>
            <a:r>
              <a:rPr lang="en-US" altLang="en-US" sz="2400" dirty="0">
                <a:solidFill>
                  <a:srgbClr val="1B4555"/>
                </a:solidFill>
                <a:latin typeface="Corbel" panose="020B0503020204020204" pitchFamily="34" charset="0"/>
              </a:rPr>
              <a:t>Align quarterly programming with Strategies Editorial Calendar (as topic demand allows)</a:t>
            </a:r>
            <a:endParaRPr lang="en-US" sz="2400"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4186221069"/>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p15="http://schemas.microsoft.com/office/powerpoint/2012/main" xmlns="">
      <p:transition spd="med" advTm="15000">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10" y="0"/>
            <a:ext cx="12173964" cy="6858000"/>
          </a:xfrm>
          <a:prstGeom prst="rect">
            <a:avLst/>
          </a:prstGeom>
        </p:spPr>
      </p:pic>
      <p:sp>
        <p:nvSpPr>
          <p:cNvPr id="2" name="Title 1"/>
          <p:cNvSpPr>
            <a:spLocks noGrp="1"/>
          </p:cNvSpPr>
          <p:nvPr>
            <p:ph type="title"/>
          </p:nvPr>
        </p:nvSpPr>
        <p:spPr>
          <a:xfrm>
            <a:off x="2759826" y="2352503"/>
            <a:ext cx="6700058" cy="1729046"/>
          </a:xfrm>
        </p:spPr>
        <p:txBody>
          <a:bodyPr>
            <a:normAutofit/>
          </a:bodyPr>
          <a:lstStyle/>
          <a:p>
            <a:pPr algn="ctr"/>
            <a:r>
              <a:rPr lang="en-US" sz="5400" b="1" dirty="0">
                <a:solidFill>
                  <a:srgbClr val="1B4555"/>
                </a:solidFill>
                <a:latin typeface="Corbel" panose="020B0503020204020204" pitchFamily="34" charset="0"/>
              </a:rPr>
              <a:t>2023 Region Goals</a:t>
            </a:r>
            <a:endParaRPr lang="en-US" b="1" dirty="0">
              <a:solidFill>
                <a:srgbClr val="1B4555"/>
              </a:solidFill>
              <a:latin typeface="Corbel" panose="020B0503020204020204" pitchFamily="34" charset="0"/>
            </a:endParaRPr>
          </a:p>
        </p:txBody>
      </p:sp>
    </p:spTree>
    <p:extLst>
      <p:ext uri="{BB962C8B-B14F-4D97-AF65-F5344CB8AC3E}">
        <p14:creationId xmlns:p14="http://schemas.microsoft.com/office/powerpoint/2010/main" val="2104737654"/>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36" y="0"/>
            <a:ext cx="12173964" cy="6858000"/>
          </a:xfrm>
          <a:prstGeom prst="rect">
            <a:avLst/>
          </a:prstGeom>
        </p:spPr>
      </p:pic>
      <p:sp>
        <p:nvSpPr>
          <p:cNvPr id="2" name="Title 1"/>
          <p:cNvSpPr>
            <a:spLocks noGrp="1"/>
          </p:cNvSpPr>
          <p:nvPr>
            <p:ph type="title"/>
          </p:nvPr>
        </p:nvSpPr>
        <p:spPr>
          <a:xfrm>
            <a:off x="3860580" y="2828881"/>
            <a:ext cx="4488873" cy="1200237"/>
          </a:xfrm>
        </p:spPr>
        <p:txBody>
          <a:bodyPr/>
          <a:lstStyle/>
          <a:p>
            <a:pPr algn="ctr"/>
            <a:r>
              <a:rPr lang="en-US" sz="5400" b="1" dirty="0">
                <a:solidFill>
                  <a:srgbClr val="1B4555"/>
                </a:solidFill>
                <a:latin typeface="Corbel" panose="020B0503020204020204" pitchFamily="34" charset="0"/>
              </a:rPr>
              <a:t>Canada</a:t>
            </a:r>
            <a:endParaRPr lang="en-US" b="1" dirty="0">
              <a:solidFill>
                <a:srgbClr val="1B4555"/>
              </a:solidFill>
              <a:latin typeface="Corbel" panose="020B0503020204020204" pitchFamily="34" charset="0"/>
            </a:endParaRPr>
          </a:p>
        </p:txBody>
      </p:sp>
      <p:sp>
        <p:nvSpPr>
          <p:cNvPr id="3" name="Content Placeholder 2"/>
          <p:cNvSpPr>
            <a:spLocks noGrp="1"/>
          </p:cNvSpPr>
          <p:nvPr>
            <p:ph idx="1"/>
          </p:nvPr>
        </p:nvSpPr>
        <p:spPr>
          <a:xfrm>
            <a:off x="3955935" y="4453737"/>
            <a:ext cx="4298161" cy="989821"/>
          </a:xfrm>
        </p:spPr>
        <p:txBody>
          <a:bodyPr>
            <a:normAutofit/>
          </a:bodyPr>
          <a:lstStyle/>
          <a:p>
            <a:pPr marL="0" indent="0">
              <a:buNone/>
            </a:pPr>
            <a:r>
              <a:rPr lang="en-US" sz="1800" b="1" dirty="0">
                <a:solidFill>
                  <a:srgbClr val="1B4555"/>
                </a:solidFill>
                <a:latin typeface="Corbel" panose="020B0503020204020204" pitchFamily="34" charset="0"/>
              </a:rPr>
              <a:t>President</a:t>
            </a:r>
            <a:r>
              <a:rPr lang="en-US" sz="1800" dirty="0" smtClean="0">
                <a:solidFill>
                  <a:srgbClr val="1B4555"/>
                </a:solidFill>
                <a:latin typeface="Corbel" panose="020B0503020204020204" pitchFamily="34" charset="0"/>
              </a:rPr>
              <a:t>: Hans Chang</a:t>
            </a:r>
            <a:endParaRPr lang="en-US" sz="1800" dirty="0">
              <a:solidFill>
                <a:srgbClr val="1B4555"/>
              </a:solidFill>
              <a:latin typeface="Corbel" panose="020B0503020204020204" pitchFamily="34" charset="0"/>
            </a:endParaRPr>
          </a:p>
          <a:p>
            <a:pPr marL="0" indent="0">
              <a:buNone/>
            </a:pPr>
            <a:r>
              <a:rPr lang="en-US" sz="1800" b="1" dirty="0">
                <a:solidFill>
                  <a:srgbClr val="1B4555"/>
                </a:solidFill>
                <a:latin typeface="Corbel" panose="020B0503020204020204" pitchFamily="34" charset="0"/>
              </a:rPr>
              <a:t>President-elect</a:t>
            </a:r>
            <a:r>
              <a:rPr lang="en-US" sz="1800" dirty="0" smtClean="0">
                <a:solidFill>
                  <a:srgbClr val="1B4555"/>
                </a:solidFill>
                <a:latin typeface="Corbel" panose="020B0503020204020204" pitchFamily="34" charset="0"/>
              </a:rPr>
              <a:t>:</a:t>
            </a:r>
            <a:endParaRPr lang="en-US" dirty="0"/>
          </a:p>
        </p:txBody>
      </p:sp>
    </p:spTree>
    <p:extLst>
      <p:ext uri="{BB962C8B-B14F-4D97-AF65-F5344CB8AC3E}">
        <p14:creationId xmlns:p14="http://schemas.microsoft.com/office/powerpoint/2010/main" val="822173518"/>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620983"/>
            <a:ext cx="10515600" cy="4689382"/>
          </a:xfrm>
        </p:spPr>
        <p:txBody>
          <a:bodyPr>
            <a:normAutofit/>
          </a:bodyPr>
          <a:lstStyle/>
          <a:p>
            <a:pPr marL="514350" indent="-514350">
              <a:buFont typeface="+mj-lt"/>
              <a:buAutoNum type="arabicPeriod"/>
            </a:pPr>
            <a:r>
              <a:rPr lang="en-US" dirty="0">
                <a:solidFill>
                  <a:srgbClr val="1B4555"/>
                </a:solidFill>
                <a:latin typeface="Corbel" panose="020B0503020204020204" pitchFamily="34" charset="0"/>
              </a:rPr>
              <a:t>Increase Membership </a:t>
            </a:r>
          </a:p>
          <a:p>
            <a:pPr marL="514350" indent="-514350">
              <a:buFont typeface="+mj-lt"/>
              <a:buAutoNum type="arabicPeriod"/>
            </a:pPr>
            <a:r>
              <a:rPr lang="en-US" altLang="en-US" dirty="0">
                <a:solidFill>
                  <a:srgbClr val="1B4555"/>
                </a:solidFill>
                <a:latin typeface="Corbel" panose="020B0503020204020204" pitchFamily="34" charset="0"/>
              </a:rPr>
              <a:t>Diversify Sponsorship </a:t>
            </a:r>
          </a:p>
          <a:p>
            <a:pPr marL="514350" indent="-514350">
              <a:buFont typeface="+mj-lt"/>
              <a:buAutoNum type="arabicPeriod"/>
            </a:pPr>
            <a:r>
              <a:rPr lang="en-US" altLang="en-US" dirty="0">
                <a:solidFill>
                  <a:srgbClr val="1B4555"/>
                </a:solidFill>
                <a:latin typeface="Corbel" panose="020B0503020204020204" pitchFamily="34" charset="0"/>
              </a:rPr>
              <a:t>Continuous Communication &amp; Improvement </a:t>
            </a:r>
          </a:p>
          <a:p>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322539252"/>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Increase Membership</a:t>
            </a:r>
          </a:p>
        </p:txBody>
      </p:sp>
      <p:sp>
        <p:nvSpPr>
          <p:cNvPr id="3" name="Content Placeholder 2"/>
          <p:cNvSpPr>
            <a:spLocks noGrp="1"/>
          </p:cNvSpPr>
          <p:nvPr>
            <p:ph idx="1"/>
          </p:nvPr>
        </p:nvSpPr>
        <p:spPr>
          <a:xfrm>
            <a:off x="727363" y="1620983"/>
            <a:ext cx="10515600" cy="4689382"/>
          </a:xfrm>
        </p:spPr>
        <p:txBody>
          <a:bodyPr>
            <a:normAutofit/>
          </a:bodyPr>
          <a:lstStyle/>
          <a:p>
            <a:pPr>
              <a:spcBef>
                <a:spcPts val="600"/>
              </a:spcBef>
              <a:spcAft>
                <a:spcPts val="600"/>
              </a:spcAft>
            </a:pPr>
            <a:r>
              <a:rPr lang="en-US" sz="2400" dirty="0">
                <a:solidFill>
                  <a:srgbClr val="1B4555"/>
                </a:solidFill>
                <a:latin typeface="Corbel" panose="020B0503020204020204" pitchFamily="34" charset="0"/>
              </a:rPr>
              <a:t>Focus on educational sessions, generating new content within LMA Canada and promoting content, and collaborating with other regions</a:t>
            </a:r>
          </a:p>
          <a:p>
            <a:pPr lvl="1">
              <a:spcBef>
                <a:spcPts val="600"/>
              </a:spcBef>
              <a:spcAft>
                <a:spcPts val="600"/>
              </a:spcAft>
            </a:pPr>
            <a:r>
              <a:rPr lang="en-US" sz="2000" dirty="0">
                <a:solidFill>
                  <a:srgbClr val="1B4555"/>
                </a:solidFill>
                <a:latin typeface="Corbel" panose="020B0503020204020204" pitchFamily="34" charset="0"/>
              </a:rPr>
              <a:t>LMA Canada and Europe Collaboration &amp; LMA Canada Roadshow   </a:t>
            </a:r>
          </a:p>
          <a:p>
            <a:pPr>
              <a:spcBef>
                <a:spcPts val="600"/>
              </a:spcBef>
              <a:spcAft>
                <a:spcPts val="600"/>
              </a:spcAft>
            </a:pPr>
            <a:r>
              <a:rPr lang="en-US" sz="2400" dirty="0">
                <a:solidFill>
                  <a:srgbClr val="1B4555"/>
                </a:solidFill>
                <a:latin typeface="Corbel" panose="020B0503020204020204" pitchFamily="34" charset="0"/>
              </a:rPr>
              <a:t>Prioritize in-person social events, in all regions, to deepen connections </a:t>
            </a:r>
          </a:p>
          <a:p>
            <a:pPr lvl="1">
              <a:spcBef>
                <a:spcPts val="600"/>
              </a:spcBef>
              <a:spcAft>
                <a:spcPts val="600"/>
              </a:spcAft>
            </a:pPr>
            <a:r>
              <a:rPr lang="en-US" sz="2000" dirty="0">
                <a:solidFill>
                  <a:srgbClr val="1B4555"/>
                </a:solidFill>
                <a:latin typeface="Corbel" panose="020B0503020204020204" pitchFamily="34" charset="0"/>
              </a:rPr>
              <a:t>Board members to attend socials in their region to connect with members and recruit volunteers, consider complimentary attendance for strong prospects </a:t>
            </a:r>
          </a:p>
          <a:p>
            <a:pPr>
              <a:spcBef>
                <a:spcPts val="600"/>
              </a:spcBef>
              <a:spcAft>
                <a:spcPts val="600"/>
              </a:spcAft>
            </a:pPr>
            <a:r>
              <a:rPr lang="en-US" sz="2400" dirty="0">
                <a:solidFill>
                  <a:srgbClr val="1B4555"/>
                </a:solidFill>
                <a:latin typeface="Corbel" panose="020B0503020204020204" pitchFamily="34" charset="0"/>
              </a:rPr>
              <a:t>Develop campaigns (or new programs) that highlight member value </a:t>
            </a:r>
          </a:p>
          <a:p>
            <a:pPr>
              <a:spcBef>
                <a:spcPts val="600"/>
              </a:spcBef>
              <a:spcAft>
                <a:spcPts val="600"/>
              </a:spcAft>
            </a:pPr>
            <a:r>
              <a:rPr lang="en-US" sz="2400" dirty="0">
                <a:solidFill>
                  <a:srgbClr val="1B4555"/>
                </a:solidFill>
                <a:latin typeface="Corbel" panose="020B0503020204020204" pitchFamily="34" charset="0"/>
              </a:rPr>
              <a:t>Board members to prioritize connection with new members, including the development of a formal onboarding process </a:t>
            </a:r>
          </a:p>
          <a:p>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1153362180"/>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Diversify Sponsorships</a:t>
            </a:r>
          </a:p>
        </p:txBody>
      </p:sp>
      <p:sp>
        <p:nvSpPr>
          <p:cNvPr id="3" name="Content Placeholder 2"/>
          <p:cNvSpPr>
            <a:spLocks noGrp="1"/>
          </p:cNvSpPr>
          <p:nvPr>
            <p:ph idx="1"/>
          </p:nvPr>
        </p:nvSpPr>
        <p:spPr>
          <a:xfrm>
            <a:off x="727363" y="1620983"/>
            <a:ext cx="10515600" cy="4689382"/>
          </a:xfrm>
        </p:spPr>
        <p:txBody>
          <a:bodyPr>
            <a:normAutofit/>
          </a:bodyPr>
          <a:lstStyle/>
          <a:p>
            <a:pPr>
              <a:spcBef>
                <a:spcPts val="600"/>
              </a:spcBef>
              <a:spcAft>
                <a:spcPts val="600"/>
              </a:spcAft>
            </a:pPr>
            <a:r>
              <a:rPr lang="en-US" sz="2400" dirty="0">
                <a:solidFill>
                  <a:srgbClr val="1B4555"/>
                </a:solidFill>
                <a:latin typeface="Corbel" panose="020B0503020204020204" pitchFamily="34" charset="0"/>
              </a:rPr>
              <a:t>Confirm 5+ annual sponsors, leveraging engagement from those involved with the 2022 conference  </a:t>
            </a:r>
          </a:p>
          <a:p>
            <a:pPr>
              <a:spcBef>
                <a:spcPts val="600"/>
              </a:spcBef>
              <a:spcAft>
                <a:spcPts val="600"/>
              </a:spcAft>
            </a:pPr>
            <a:r>
              <a:rPr lang="en-US" sz="2400" dirty="0">
                <a:solidFill>
                  <a:srgbClr val="1B4555"/>
                </a:solidFill>
                <a:latin typeface="Corbel" panose="020B0503020204020204" pitchFamily="34" charset="0"/>
              </a:rPr>
              <a:t>Develop a thoughtful sponsorship offering that provides value to sponsors but maintains appropriate administrative controls </a:t>
            </a:r>
          </a:p>
          <a:p>
            <a:pPr lvl="1">
              <a:spcBef>
                <a:spcPts val="600"/>
              </a:spcBef>
              <a:spcAft>
                <a:spcPts val="600"/>
              </a:spcAft>
            </a:pPr>
            <a:r>
              <a:rPr lang="en-US" sz="2000" dirty="0">
                <a:solidFill>
                  <a:srgbClr val="1B4555"/>
                </a:solidFill>
                <a:latin typeface="Corbel" panose="020B0503020204020204" pitchFamily="34" charset="0"/>
              </a:rPr>
              <a:t>Focus on more than webinars. Promote social media, thought leadership, etc.</a:t>
            </a:r>
          </a:p>
          <a:p>
            <a:pPr lvl="1">
              <a:spcBef>
                <a:spcPts val="600"/>
              </a:spcBef>
              <a:spcAft>
                <a:spcPts val="600"/>
              </a:spcAft>
            </a:pPr>
            <a:r>
              <a:rPr lang="en-US" sz="2000" dirty="0">
                <a:solidFill>
                  <a:srgbClr val="1B4555"/>
                </a:solidFill>
                <a:latin typeface="Corbel" panose="020B0503020204020204" pitchFamily="34" charset="0"/>
              </a:rPr>
              <a:t>Speak to LSC members about ideas and capabilities to execute </a:t>
            </a:r>
          </a:p>
          <a:p>
            <a:pPr>
              <a:spcBef>
                <a:spcPts val="600"/>
              </a:spcBef>
              <a:spcAft>
                <a:spcPts val="600"/>
              </a:spcAft>
            </a:pPr>
            <a:r>
              <a:rPr lang="en-US" sz="2400" dirty="0">
                <a:solidFill>
                  <a:srgbClr val="1B4555"/>
                </a:solidFill>
                <a:latin typeface="Corbel" panose="020B0503020204020204" pitchFamily="34" charset="0"/>
              </a:rPr>
              <a:t>Leverage attendance at the 2023 Annual Conference to engage with a broader sponsorship base (invite them to the regional social) </a:t>
            </a:r>
          </a:p>
          <a:p>
            <a:pPr marL="0" indent="0">
              <a:buNone/>
            </a:pPr>
            <a:endParaRPr lang="en-US" dirty="0">
              <a:solidFill>
                <a:srgbClr val="1B4555"/>
              </a:solidFill>
            </a:endParaRPr>
          </a:p>
        </p:txBody>
      </p:sp>
    </p:spTree>
    <p:extLst>
      <p:ext uri="{BB962C8B-B14F-4D97-AF65-F5344CB8AC3E}">
        <p14:creationId xmlns:p14="http://schemas.microsoft.com/office/powerpoint/2010/main" val="271078094"/>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Continuous Communication &amp; Improvement</a:t>
            </a:r>
          </a:p>
        </p:txBody>
      </p:sp>
      <p:sp>
        <p:nvSpPr>
          <p:cNvPr id="3" name="Content Placeholder 2"/>
          <p:cNvSpPr>
            <a:spLocks noGrp="1"/>
          </p:cNvSpPr>
          <p:nvPr>
            <p:ph idx="1"/>
          </p:nvPr>
        </p:nvSpPr>
        <p:spPr>
          <a:xfrm>
            <a:off x="727363" y="1620983"/>
            <a:ext cx="10515600" cy="4689382"/>
          </a:xfrm>
        </p:spPr>
        <p:txBody>
          <a:bodyPr>
            <a:normAutofit/>
          </a:bodyPr>
          <a:lstStyle/>
          <a:p>
            <a:pPr>
              <a:spcBef>
                <a:spcPts val="600"/>
              </a:spcBef>
              <a:spcAft>
                <a:spcPts val="600"/>
              </a:spcAft>
            </a:pPr>
            <a:r>
              <a:rPr lang="en-US" sz="2400" dirty="0">
                <a:solidFill>
                  <a:srgbClr val="1B4555"/>
                </a:solidFill>
                <a:latin typeface="Corbel" panose="020B0503020204020204" pitchFamily="34" charset="0"/>
              </a:rPr>
              <a:t>Refresh LSC meetings, including attendance from President and/or President-Elect</a:t>
            </a:r>
          </a:p>
          <a:p>
            <a:pPr>
              <a:spcBef>
                <a:spcPts val="600"/>
              </a:spcBef>
              <a:spcAft>
                <a:spcPts val="600"/>
              </a:spcAft>
            </a:pPr>
            <a:r>
              <a:rPr lang="en-US" sz="2400" dirty="0">
                <a:solidFill>
                  <a:srgbClr val="1B4555"/>
                </a:solidFill>
                <a:latin typeface="Corbel" panose="020B0503020204020204" pitchFamily="34" charset="0"/>
              </a:rPr>
              <a:t>Refresh LMANext and LMAExec programs </a:t>
            </a:r>
          </a:p>
          <a:p>
            <a:pPr>
              <a:spcBef>
                <a:spcPts val="600"/>
              </a:spcBef>
              <a:spcAft>
                <a:spcPts val="600"/>
              </a:spcAft>
            </a:pPr>
            <a:r>
              <a:rPr lang="en-US" sz="2400" dirty="0">
                <a:solidFill>
                  <a:srgbClr val="1B4555"/>
                </a:solidFill>
                <a:latin typeface="Corbel" panose="020B0503020204020204" pitchFamily="34" charset="0"/>
              </a:rPr>
              <a:t>Host one LMA Canada Town Hall with any/all interested in attending to highlight progress and build interest </a:t>
            </a:r>
          </a:p>
          <a:p>
            <a:pPr>
              <a:spcBef>
                <a:spcPts val="600"/>
              </a:spcBef>
              <a:spcAft>
                <a:spcPts val="600"/>
              </a:spcAft>
            </a:pPr>
            <a:r>
              <a:rPr lang="en-US" sz="2400" dirty="0">
                <a:solidFill>
                  <a:srgbClr val="1B4555"/>
                </a:solidFill>
                <a:latin typeface="Corbel" panose="020B0503020204020204" pitchFamily="34" charset="0"/>
              </a:rPr>
              <a:t>Develop campaigns that promote members, prospective members, firm leaders, firm projects/programs, and more  </a:t>
            </a:r>
          </a:p>
          <a:p>
            <a:pPr lvl="1">
              <a:spcBef>
                <a:spcPts val="600"/>
              </a:spcBef>
              <a:spcAft>
                <a:spcPts val="600"/>
              </a:spcAft>
            </a:pPr>
            <a:r>
              <a:rPr lang="en-US" sz="2000" dirty="0">
                <a:solidFill>
                  <a:srgbClr val="1B4555"/>
                </a:solidFill>
                <a:latin typeface="Corbel" panose="020B0503020204020204" pitchFamily="34" charset="0"/>
              </a:rPr>
              <a:t>Examples include monthly member spotlights, member moves, firm programs aligned to trends (e.g., EDI, innovation, tech, </a:t>
            </a:r>
            <a:br>
              <a:rPr lang="en-US" sz="2000" dirty="0">
                <a:solidFill>
                  <a:srgbClr val="1B4555"/>
                </a:solidFill>
                <a:latin typeface="Corbel" panose="020B0503020204020204" pitchFamily="34" charset="0"/>
              </a:rPr>
            </a:br>
            <a:r>
              <a:rPr lang="en-US" sz="2000" dirty="0">
                <a:solidFill>
                  <a:srgbClr val="1B4555"/>
                </a:solidFill>
                <a:latin typeface="Corbel" panose="020B0503020204020204" pitchFamily="34" charset="0"/>
              </a:rPr>
              <a:t>client experience, etc.) </a:t>
            </a:r>
          </a:p>
          <a:p>
            <a:pPr marL="0" indent="0">
              <a:buNone/>
            </a:pPr>
            <a:endParaRPr lang="en-US" dirty="0">
              <a:solidFill>
                <a:srgbClr val="1B4555"/>
              </a:solidFill>
            </a:endParaRPr>
          </a:p>
        </p:txBody>
      </p:sp>
    </p:spTree>
    <p:extLst>
      <p:ext uri="{BB962C8B-B14F-4D97-AF65-F5344CB8AC3E}">
        <p14:creationId xmlns:p14="http://schemas.microsoft.com/office/powerpoint/2010/main" val="135882150"/>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6" name="Title 5"/>
          <p:cNvSpPr>
            <a:spLocks noGrp="1"/>
          </p:cNvSpPr>
          <p:nvPr>
            <p:ph type="ctrTitle"/>
          </p:nvPr>
        </p:nvSpPr>
        <p:spPr>
          <a:xfrm>
            <a:off x="1514982" y="1209964"/>
            <a:ext cx="8875927" cy="2624851"/>
          </a:xfrm>
        </p:spPr>
        <p:txBody>
          <a:bodyPr>
            <a:normAutofit fontScale="90000"/>
          </a:bodyPr>
          <a:lstStyle/>
          <a:p>
            <a:r>
              <a:rPr lang="en-US" sz="2700" u="sng" dirty="0" smtClean="0">
                <a:solidFill>
                  <a:srgbClr val="1B4555"/>
                </a:solidFill>
                <a:latin typeface="Corbel" panose="020B0503020204020204" pitchFamily="34" charset="0"/>
              </a:rPr>
              <a:t>Finances: </a:t>
            </a:r>
            <a:r>
              <a:rPr lang="en-US" sz="2700" dirty="0" smtClean="0">
                <a:solidFill>
                  <a:srgbClr val="1B4555"/>
                </a:solidFill>
                <a:latin typeface="Corbel" panose="020B0503020204020204" pitchFamily="34" charset="0"/>
              </a:rPr>
              <a:t>Develop and deploy one- three- and five-year financial modeling to help inform future investments and expenditures that align with long-term strategic goals.</a:t>
            </a:r>
            <a:br>
              <a:rPr lang="en-US" sz="2700" dirty="0" smtClean="0">
                <a:solidFill>
                  <a:srgbClr val="1B4555"/>
                </a:solidFill>
                <a:latin typeface="Corbel" panose="020B0503020204020204" pitchFamily="34" charset="0"/>
              </a:rPr>
            </a:br>
            <a:r>
              <a:rPr lang="en-US" sz="2700" dirty="0" smtClean="0">
                <a:solidFill>
                  <a:srgbClr val="1B4555"/>
                </a:solidFill>
                <a:latin typeface="Corbel" panose="020B0503020204020204" pitchFamily="34" charset="0"/>
              </a:rPr>
              <a:t/>
            </a:r>
            <a:br>
              <a:rPr lang="en-US" sz="2700" dirty="0" smtClean="0">
                <a:solidFill>
                  <a:srgbClr val="1B4555"/>
                </a:solidFill>
                <a:latin typeface="Corbel" panose="020B0503020204020204" pitchFamily="34" charset="0"/>
              </a:rPr>
            </a:br>
            <a:r>
              <a:rPr lang="en-US" sz="2700" dirty="0" smtClean="0">
                <a:solidFill>
                  <a:srgbClr val="1B4555"/>
                </a:solidFill>
                <a:latin typeface="Corbel" panose="020B0503020204020204" pitchFamily="34" charset="0"/>
              </a:rPr>
              <a:t/>
            </a:r>
            <a:br>
              <a:rPr lang="en-US" sz="2700" dirty="0" smtClean="0">
                <a:solidFill>
                  <a:srgbClr val="1B4555"/>
                </a:solidFill>
                <a:latin typeface="Corbel" panose="020B0503020204020204" pitchFamily="34" charset="0"/>
              </a:rPr>
            </a:br>
            <a:r>
              <a:rPr lang="en-US" sz="2700" u="sng" dirty="0" smtClean="0">
                <a:solidFill>
                  <a:srgbClr val="1B4555"/>
                </a:solidFill>
                <a:latin typeface="Corbel" panose="020B0503020204020204" pitchFamily="34" charset="0"/>
              </a:rPr>
              <a:t>Education</a:t>
            </a:r>
            <a:r>
              <a:rPr lang="en-US" sz="2700" dirty="0" smtClean="0">
                <a:solidFill>
                  <a:srgbClr val="1B4555"/>
                </a:solidFill>
                <a:latin typeface="Corbel" panose="020B0503020204020204" pitchFamily="34" charset="0"/>
              </a:rPr>
              <a:t>: Review and effectuate educational analysis on the desired future state of LMA educational offerings across LMA.</a:t>
            </a:r>
            <a:r>
              <a:rPr lang="en-US" sz="2000" dirty="0" smtClean="0"/>
              <a:t/>
            </a:r>
            <a:br>
              <a:rPr lang="en-US" sz="2000" dirty="0" smtClean="0"/>
            </a:br>
            <a:endParaRPr lang="en-US" sz="2000" b="1" dirty="0">
              <a:solidFill>
                <a:srgbClr val="1B4555"/>
              </a:solidFill>
              <a:latin typeface="Corbel" panose="020B0503020204020204" pitchFamily="34" charset="0"/>
            </a:endParaRPr>
          </a:p>
        </p:txBody>
      </p:sp>
    </p:spTree>
    <p:extLst>
      <p:ext uri="{BB962C8B-B14F-4D97-AF65-F5344CB8AC3E}">
        <p14:creationId xmlns:p14="http://schemas.microsoft.com/office/powerpoint/2010/main" val="2203127872"/>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10" y="0"/>
            <a:ext cx="12173964" cy="6858000"/>
          </a:xfrm>
          <a:prstGeom prst="rect">
            <a:avLst/>
          </a:prstGeom>
        </p:spPr>
      </p:pic>
      <p:sp>
        <p:nvSpPr>
          <p:cNvPr id="2" name="Title 1"/>
          <p:cNvSpPr>
            <a:spLocks noGrp="1"/>
          </p:cNvSpPr>
          <p:nvPr>
            <p:ph type="title"/>
          </p:nvPr>
        </p:nvSpPr>
        <p:spPr>
          <a:xfrm>
            <a:off x="3806534" y="2828923"/>
            <a:ext cx="4488873" cy="1200237"/>
          </a:xfrm>
        </p:spPr>
        <p:txBody>
          <a:bodyPr/>
          <a:lstStyle/>
          <a:p>
            <a:pPr algn="ctr"/>
            <a:r>
              <a:rPr lang="en-US" sz="5400" b="1" dirty="0">
                <a:solidFill>
                  <a:srgbClr val="1B4555"/>
                </a:solidFill>
                <a:latin typeface="Corbel" panose="020B0503020204020204" pitchFamily="34" charset="0"/>
              </a:rPr>
              <a:t>Europe</a:t>
            </a:r>
            <a:endParaRPr lang="en-US" b="1" dirty="0">
              <a:solidFill>
                <a:srgbClr val="1B4555"/>
              </a:solidFill>
              <a:latin typeface="Corbel" panose="020B0503020204020204" pitchFamily="34" charset="0"/>
            </a:endParaRPr>
          </a:p>
        </p:txBody>
      </p:sp>
      <p:sp>
        <p:nvSpPr>
          <p:cNvPr id="3" name="Content Placeholder 2"/>
          <p:cNvSpPr>
            <a:spLocks noGrp="1"/>
          </p:cNvSpPr>
          <p:nvPr>
            <p:ph idx="1"/>
          </p:nvPr>
        </p:nvSpPr>
        <p:spPr>
          <a:xfrm>
            <a:off x="4397431" y="4348551"/>
            <a:ext cx="3307080" cy="989821"/>
          </a:xfrm>
        </p:spPr>
        <p:txBody>
          <a:bodyPr/>
          <a:lstStyle/>
          <a:p>
            <a:pPr marL="0" indent="0">
              <a:buNone/>
            </a:pPr>
            <a:r>
              <a:rPr lang="en-US" sz="1800" b="1" dirty="0">
                <a:solidFill>
                  <a:srgbClr val="1B4555"/>
                </a:solidFill>
                <a:latin typeface="Corbel" panose="020B0503020204020204" pitchFamily="34" charset="0"/>
              </a:rPr>
              <a:t>President</a:t>
            </a:r>
            <a:r>
              <a:rPr lang="en-US" sz="1800" dirty="0" smtClean="0">
                <a:solidFill>
                  <a:srgbClr val="1B4555"/>
                </a:solidFill>
                <a:latin typeface="Corbel" panose="020B0503020204020204" pitchFamily="34" charset="0"/>
              </a:rPr>
              <a:t>: Kerri Vermeylen</a:t>
            </a:r>
            <a:endParaRPr lang="en-US" sz="1800" dirty="0">
              <a:solidFill>
                <a:srgbClr val="1B4555"/>
              </a:solidFill>
              <a:latin typeface="Corbel" panose="020B0503020204020204" pitchFamily="34" charset="0"/>
            </a:endParaRPr>
          </a:p>
          <a:p>
            <a:pPr marL="0" indent="0">
              <a:buNone/>
            </a:pPr>
            <a:r>
              <a:rPr lang="en-US" sz="1800" b="1" dirty="0" smtClean="0">
                <a:solidFill>
                  <a:srgbClr val="1B4555"/>
                </a:solidFill>
                <a:latin typeface="Corbel" panose="020B0503020204020204" pitchFamily="34" charset="0"/>
              </a:rPr>
              <a:t>President-elect</a:t>
            </a:r>
            <a:r>
              <a:rPr lang="en-US" sz="1800" dirty="0" smtClean="0">
                <a:solidFill>
                  <a:srgbClr val="1B4555"/>
                </a:solidFill>
                <a:latin typeface="Corbel" panose="020B0503020204020204" pitchFamily="34" charset="0"/>
              </a:rPr>
              <a:t>: Jon Brewer</a:t>
            </a:r>
            <a:endParaRPr lang="en-US" sz="1800" dirty="0">
              <a:solidFill>
                <a:srgbClr val="1B4555"/>
              </a:solidFill>
              <a:latin typeface="Corbel" panose="020B0503020204020204" pitchFamily="34" charset="0"/>
            </a:endParaRPr>
          </a:p>
          <a:p>
            <a:pPr marL="0" indent="0">
              <a:buNone/>
            </a:pPr>
            <a:endParaRPr lang="en-US" dirty="0"/>
          </a:p>
        </p:txBody>
      </p:sp>
    </p:spTree>
    <p:extLst>
      <p:ext uri="{BB962C8B-B14F-4D97-AF65-F5344CB8AC3E}">
        <p14:creationId xmlns:p14="http://schemas.microsoft.com/office/powerpoint/2010/main" val="3315674056"/>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838200" y="426427"/>
            <a:ext cx="9911862" cy="837834"/>
          </a:xfrm>
        </p:spPr>
        <p:txBody>
          <a:bodyPr>
            <a:normAutofit/>
          </a:bodyPr>
          <a:lstStyle/>
          <a:p>
            <a:r>
              <a:rPr lang="en-US" sz="3600" b="1" dirty="0">
                <a:solidFill>
                  <a:srgbClr val="1B4555"/>
                </a:solidFill>
                <a:latin typeface="Corbel" panose="020B0503020204020204" pitchFamily="34" charset="0"/>
              </a:rPr>
              <a:t>Membership and Member Engagement</a:t>
            </a:r>
            <a:r>
              <a:rPr lang="en-US" sz="3600" b="1" dirty="0" smtClean="0">
                <a:solidFill>
                  <a:srgbClr val="1B4555"/>
                </a:solidFill>
                <a:latin typeface="Corbel" panose="020B0503020204020204" pitchFamily="34" charset="0"/>
              </a:rPr>
              <a:t>:</a:t>
            </a:r>
            <a:endParaRPr lang="en-US" sz="3600" b="1" dirty="0">
              <a:solidFill>
                <a:srgbClr val="1B4555"/>
              </a:solidFill>
              <a:latin typeface="Corbel" panose="020B0503020204020204" pitchFamily="34" charset="0"/>
            </a:endParaRPr>
          </a:p>
        </p:txBody>
      </p:sp>
      <p:sp>
        <p:nvSpPr>
          <p:cNvPr id="5" name="Rectangle 4"/>
          <p:cNvSpPr/>
          <p:nvPr/>
        </p:nvSpPr>
        <p:spPr>
          <a:xfrm>
            <a:off x="838200" y="1690688"/>
            <a:ext cx="10196146" cy="3416320"/>
          </a:xfrm>
          <a:prstGeom prst="rect">
            <a:avLst/>
          </a:prstGeom>
        </p:spPr>
        <p:txBody>
          <a:bodyPr wrap="square">
            <a:spAutoFit/>
          </a:bodyPr>
          <a:lstStyle/>
          <a:p>
            <a:pPr marL="342900" marR="0" lvl="0" indent="-342900">
              <a:spcBef>
                <a:spcPts val="0"/>
              </a:spcBef>
              <a:spcAft>
                <a:spcPts val="0"/>
              </a:spcAft>
              <a:buFont typeface="Symbol" panose="05050102010706020507" pitchFamily="18" charset="2"/>
              <a:buChar char=""/>
            </a:pPr>
            <a:r>
              <a:rPr lang="en-US" sz="2400" dirty="0">
                <a:solidFill>
                  <a:srgbClr val="1B4555"/>
                </a:solidFill>
                <a:latin typeface="Corbel" panose="020B0503020204020204" pitchFamily="34" charset="0"/>
                <a:ea typeface="Times New Roman" panose="02020603050405020304" pitchFamily="18" charset="0"/>
              </a:rPr>
              <a:t>Continue to grow our membership base to approach the target (set by LMA International) of 315 European based legal marketing professionals. </a:t>
            </a:r>
            <a:endParaRPr lang="en-US" sz="2400" dirty="0">
              <a:solidFill>
                <a:srgbClr val="1B4555"/>
              </a:solidFill>
              <a:latin typeface="Corbel" panose="020B050302020402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2400" dirty="0">
                <a:solidFill>
                  <a:srgbClr val="1B4555"/>
                </a:solidFill>
                <a:latin typeface="Corbel" panose="020B0503020204020204" pitchFamily="34" charset="0"/>
                <a:ea typeface="Times New Roman" panose="02020603050405020304" pitchFamily="18" charset="0"/>
              </a:rPr>
              <a:t>Actively engage our members via educational programming, SIGs, networking and mentoring. </a:t>
            </a:r>
            <a:endParaRPr lang="en-US" sz="2400" dirty="0">
              <a:solidFill>
                <a:srgbClr val="1B4555"/>
              </a:solidFill>
              <a:latin typeface="Corbel" panose="020B050302020402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2400" dirty="0">
                <a:solidFill>
                  <a:srgbClr val="1B4555"/>
                </a:solidFill>
                <a:latin typeface="Corbel" panose="020B0503020204020204" pitchFamily="34" charset="0"/>
                <a:ea typeface="Times New Roman" panose="02020603050405020304" pitchFamily="18" charset="0"/>
              </a:rPr>
              <a:t>Encourage members to actively participate and volunteer to help shape the direction and growth of LMA Europe.</a:t>
            </a:r>
            <a:endParaRPr lang="en-US" sz="2400" dirty="0">
              <a:solidFill>
                <a:srgbClr val="1B4555"/>
              </a:solidFill>
              <a:latin typeface="Corbel" panose="020B050302020402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2400" dirty="0">
                <a:solidFill>
                  <a:srgbClr val="1B4555"/>
                </a:solidFill>
                <a:latin typeface="Corbel" panose="020B0503020204020204" pitchFamily="34" charset="0"/>
                <a:ea typeface="Times New Roman" panose="02020603050405020304" pitchFamily="18" charset="0"/>
              </a:rPr>
              <a:t>Develop a “welcome communication” and new member support for all new LMA Europe members to effect a smooth induction to all that LMA has to offer and establish early connections among members.</a:t>
            </a:r>
            <a:endParaRPr lang="en-US" sz="2400" dirty="0">
              <a:solidFill>
                <a:srgbClr val="1B4555"/>
              </a:solidFill>
              <a:effectLst/>
              <a:latin typeface="Corbel" panose="020B0503020204020204" pitchFamily="34" charset="0"/>
              <a:ea typeface="Calibri" panose="020F0502020204030204" pitchFamily="34" charset="0"/>
            </a:endParaRPr>
          </a:p>
        </p:txBody>
      </p:sp>
    </p:spTree>
    <p:extLst>
      <p:ext uri="{BB962C8B-B14F-4D97-AF65-F5344CB8AC3E}">
        <p14:creationId xmlns:p14="http://schemas.microsoft.com/office/powerpoint/2010/main" val="2679889904"/>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838200" y="349348"/>
            <a:ext cx="10515600" cy="785080"/>
          </a:xfrm>
        </p:spPr>
        <p:txBody>
          <a:bodyPr/>
          <a:lstStyle/>
          <a:p>
            <a:r>
              <a:rPr lang="en-US" sz="3600" b="1" dirty="0" smtClean="0">
                <a:solidFill>
                  <a:srgbClr val="1B4555"/>
                </a:solidFill>
                <a:latin typeface="Corbel" panose="020B0503020204020204" pitchFamily="34" charset="0"/>
              </a:rPr>
              <a:t>Programming</a:t>
            </a:r>
            <a:endParaRPr lang="en-US" b="1" dirty="0">
              <a:solidFill>
                <a:srgbClr val="1B4555"/>
              </a:solidFill>
              <a:latin typeface="Corbel" panose="020B0503020204020204" pitchFamily="34" charset="0"/>
            </a:endParaRPr>
          </a:p>
        </p:txBody>
      </p:sp>
      <p:sp>
        <p:nvSpPr>
          <p:cNvPr id="3" name="Content Placeholder 2"/>
          <p:cNvSpPr>
            <a:spLocks noGrp="1"/>
          </p:cNvSpPr>
          <p:nvPr>
            <p:ph idx="1"/>
          </p:nvPr>
        </p:nvSpPr>
        <p:spPr>
          <a:xfrm>
            <a:off x="838200" y="1483777"/>
            <a:ext cx="10515600" cy="4351338"/>
          </a:xfrm>
        </p:spPr>
        <p:txBody>
          <a:bodyPr/>
          <a:lstStyle/>
          <a:p>
            <a:pPr lvl="0"/>
            <a:r>
              <a:rPr lang="en-US" sz="2400" dirty="0">
                <a:solidFill>
                  <a:srgbClr val="1B4555"/>
                </a:solidFill>
                <a:latin typeface="Corbel" panose="020B0503020204020204" pitchFamily="34" charset="0"/>
              </a:rPr>
              <a:t>Offer an educational </a:t>
            </a:r>
            <a:r>
              <a:rPr lang="en-US" sz="2400" dirty="0" smtClean="0">
                <a:solidFill>
                  <a:srgbClr val="1B4555"/>
                </a:solidFill>
                <a:latin typeface="Corbel" panose="020B0503020204020204" pitchFamily="34" charset="0"/>
              </a:rPr>
              <a:t>program </a:t>
            </a:r>
            <a:r>
              <a:rPr lang="en-US" sz="2400" dirty="0">
                <a:solidFill>
                  <a:srgbClr val="1B4555"/>
                </a:solidFill>
                <a:latin typeface="Corbel" panose="020B0503020204020204" pitchFamily="34" charset="0"/>
              </a:rPr>
              <a:t>of at least 5 events (virtual/hybrid) throughout the year.</a:t>
            </a:r>
          </a:p>
          <a:p>
            <a:pPr lvl="0"/>
            <a:r>
              <a:rPr lang="en-US" sz="2400" dirty="0">
                <a:solidFill>
                  <a:srgbClr val="1B4555"/>
                </a:solidFill>
                <a:latin typeface="Corbel" panose="020B0503020204020204" pitchFamily="34" charset="0"/>
              </a:rPr>
              <a:t>Hold a launch event in Germany and a second event in Paris, in addition to two in-person events in London. </a:t>
            </a:r>
          </a:p>
          <a:p>
            <a:pPr lvl="0"/>
            <a:r>
              <a:rPr lang="en-US" sz="2400" dirty="0">
                <a:solidFill>
                  <a:srgbClr val="1B4555"/>
                </a:solidFill>
                <a:latin typeface="Corbel" panose="020B0503020204020204" pitchFamily="34" charset="0"/>
              </a:rPr>
              <a:t>Tailor </a:t>
            </a:r>
            <a:r>
              <a:rPr lang="en-US" sz="2400" dirty="0" smtClean="0">
                <a:solidFill>
                  <a:srgbClr val="1B4555"/>
                </a:solidFill>
                <a:latin typeface="Corbel" panose="020B0503020204020204" pitchFamily="34" charset="0"/>
              </a:rPr>
              <a:t>programs </a:t>
            </a:r>
            <a:r>
              <a:rPr lang="en-US" sz="2400" dirty="0">
                <a:solidFill>
                  <a:srgbClr val="1B4555"/>
                </a:solidFill>
                <a:latin typeface="Corbel" panose="020B0503020204020204" pitchFamily="34" charset="0"/>
              </a:rPr>
              <a:t>to appeal to our broader membership audience while also offering role/seniority specific streams when possible.</a:t>
            </a:r>
          </a:p>
          <a:p>
            <a:endParaRPr lang="en-US" dirty="0"/>
          </a:p>
        </p:txBody>
      </p:sp>
    </p:spTree>
    <p:extLst>
      <p:ext uri="{BB962C8B-B14F-4D97-AF65-F5344CB8AC3E}">
        <p14:creationId xmlns:p14="http://schemas.microsoft.com/office/powerpoint/2010/main" val="3004247640"/>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title"/>
          </p:nvPr>
        </p:nvSpPr>
        <p:spPr>
          <a:xfrm>
            <a:off x="838200" y="349348"/>
            <a:ext cx="10515600" cy="785080"/>
          </a:xfrm>
        </p:spPr>
        <p:txBody>
          <a:bodyPr/>
          <a:lstStyle/>
          <a:p>
            <a:r>
              <a:rPr lang="en-US" sz="3600" b="1" dirty="0" smtClean="0">
                <a:solidFill>
                  <a:srgbClr val="1B4555"/>
                </a:solidFill>
                <a:latin typeface="Corbel" panose="020B0503020204020204" pitchFamily="34" charset="0"/>
              </a:rPr>
              <a:t>Mentoring and Networking</a:t>
            </a:r>
            <a:endParaRPr lang="en-US" b="1" dirty="0">
              <a:solidFill>
                <a:srgbClr val="1B4555"/>
              </a:solidFill>
              <a:latin typeface="Corbel" panose="020B0503020204020204" pitchFamily="34" charset="0"/>
            </a:endParaRPr>
          </a:p>
        </p:txBody>
      </p:sp>
      <p:sp>
        <p:nvSpPr>
          <p:cNvPr id="3" name="Content Placeholder 2"/>
          <p:cNvSpPr>
            <a:spLocks noGrp="1"/>
          </p:cNvSpPr>
          <p:nvPr>
            <p:ph idx="1"/>
          </p:nvPr>
        </p:nvSpPr>
        <p:spPr>
          <a:xfrm>
            <a:off x="838200" y="1343100"/>
            <a:ext cx="10515600" cy="1804546"/>
          </a:xfrm>
        </p:spPr>
        <p:txBody>
          <a:bodyPr/>
          <a:lstStyle/>
          <a:p>
            <a:pPr lvl="0"/>
            <a:r>
              <a:rPr lang="en-US" sz="2400" dirty="0">
                <a:solidFill>
                  <a:srgbClr val="1B4555"/>
                </a:solidFill>
                <a:latin typeface="Corbel" panose="020B0503020204020204" pitchFamily="34" charset="0"/>
              </a:rPr>
              <a:t>Promote and support mentoring and reverse mentoring opportunities (expanding on the program launched in 2022).</a:t>
            </a:r>
          </a:p>
          <a:p>
            <a:pPr lvl="0"/>
            <a:r>
              <a:rPr lang="en-US" sz="2400" dirty="0">
                <a:solidFill>
                  <a:srgbClr val="1B4555"/>
                </a:solidFill>
                <a:latin typeface="Corbel" panose="020B0503020204020204" pitchFamily="34" charset="0"/>
              </a:rPr>
              <a:t>Enable regular and meaningful dialogue across the region through shared interest groups such as ESG and CMOs/Directors.</a:t>
            </a:r>
          </a:p>
          <a:p>
            <a:pPr marL="0" indent="0">
              <a:buNone/>
            </a:pPr>
            <a:endParaRPr lang="en-US" dirty="0"/>
          </a:p>
        </p:txBody>
      </p:sp>
      <p:sp>
        <p:nvSpPr>
          <p:cNvPr id="7" name="Content Placeholder 2"/>
          <p:cNvSpPr txBox="1">
            <a:spLocks/>
          </p:cNvSpPr>
          <p:nvPr/>
        </p:nvSpPr>
        <p:spPr>
          <a:xfrm>
            <a:off x="838200" y="4304559"/>
            <a:ext cx="10515600" cy="18045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sz="2400" dirty="0">
                <a:solidFill>
                  <a:srgbClr val="1B4555"/>
                </a:solidFill>
                <a:latin typeface="Corbel" panose="020B0503020204020204" pitchFamily="34" charset="0"/>
                <a:ea typeface="Times New Roman" panose="02020603050405020304" pitchFamily="18" charset="0"/>
              </a:rPr>
              <a:t>Regularly communicate updates, news and opportunities to members in the Europe region and the wider legal marketing community through email outreach and social media, to raise the LMA brand in Europe.</a:t>
            </a:r>
            <a:endParaRPr lang="en-US" sz="2400" dirty="0">
              <a:solidFill>
                <a:srgbClr val="1B4555"/>
              </a:solidFill>
              <a:latin typeface="Corbel" panose="020B0503020204020204" pitchFamily="34" charset="0"/>
              <a:ea typeface="Calibri" panose="020F0502020204030204" pitchFamily="34" charset="0"/>
            </a:endParaRPr>
          </a:p>
          <a:p>
            <a:pPr marL="0" indent="0">
              <a:buFont typeface="Arial" panose="020B0604020202020204" pitchFamily="34" charset="0"/>
              <a:buNone/>
            </a:pPr>
            <a:endParaRPr lang="en-US" dirty="0"/>
          </a:p>
        </p:txBody>
      </p:sp>
      <p:sp>
        <p:nvSpPr>
          <p:cNvPr id="9" name="Title 1"/>
          <p:cNvSpPr txBox="1">
            <a:spLocks/>
          </p:cNvSpPr>
          <p:nvPr/>
        </p:nvSpPr>
        <p:spPr>
          <a:xfrm>
            <a:off x="838200" y="3447952"/>
            <a:ext cx="10515600" cy="7850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smtClean="0">
                <a:solidFill>
                  <a:srgbClr val="1B4555"/>
                </a:solidFill>
                <a:latin typeface="Corbel" panose="020B0503020204020204" pitchFamily="34" charset="0"/>
              </a:rPr>
              <a:t>Communication</a:t>
            </a:r>
            <a:endParaRPr lang="en-US" b="1" dirty="0">
              <a:solidFill>
                <a:srgbClr val="1B4555"/>
              </a:solidFill>
              <a:latin typeface="Corbel" panose="020B0503020204020204" pitchFamily="34" charset="0"/>
            </a:endParaRPr>
          </a:p>
        </p:txBody>
      </p:sp>
    </p:spTree>
    <p:extLst>
      <p:ext uri="{BB962C8B-B14F-4D97-AF65-F5344CB8AC3E}">
        <p14:creationId xmlns:p14="http://schemas.microsoft.com/office/powerpoint/2010/main" val="2978344746"/>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10" y="0"/>
            <a:ext cx="12173964" cy="6858000"/>
          </a:xfrm>
          <a:prstGeom prst="rect">
            <a:avLst/>
          </a:prstGeom>
        </p:spPr>
      </p:pic>
      <p:sp>
        <p:nvSpPr>
          <p:cNvPr id="2" name="Title 1"/>
          <p:cNvSpPr>
            <a:spLocks noGrp="1"/>
          </p:cNvSpPr>
          <p:nvPr>
            <p:ph type="title"/>
          </p:nvPr>
        </p:nvSpPr>
        <p:spPr>
          <a:xfrm>
            <a:off x="3806534" y="2828923"/>
            <a:ext cx="4488873" cy="1200237"/>
          </a:xfrm>
        </p:spPr>
        <p:txBody>
          <a:bodyPr/>
          <a:lstStyle/>
          <a:p>
            <a:pPr algn="ctr"/>
            <a:r>
              <a:rPr lang="en-US" sz="5400" b="1" dirty="0">
                <a:solidFill>
                  <a:srgbClr val="1B4555"/>
                </a:solidFill>
                <a:latin typeface="Corbel" panose="020B0503020204020204" pitchFamily="34" charset="0"/>
              </a:rPr>
              <a:t>Mid-Atlantic</a:t>
            </a:r>
            <a:endParaRPr lang="en-US" b="1" dirty="0">
              <a:solidFill>
                <a:srgbClr val="1B4555"/>
              </a:solidFill>
              <a:latin typeface="Corbel" panose="020B0503020204020204" pitchFamily="34" charset="0"/>
            </a:endParaRPr>
          </a:p>
        </p:txBody>
      </p:sp>
      <p:sp>
        <p:nvSpPr>
          <p:cNvPr id="3" name="Content Placeholder 2"/>
          <p:cNvSpPr>
            <a:spLocks noGrp="1"/>
          </p:cNvSpPr>
          <p:nvPr>
            <p:ph idx="1"/>
          </p:nvPr>
        </p:nvSpPr>
        <p:spPr>
          <a:xfrm>
            <a:off x="4266771" y="4348551"/>
            <a:ext cx="3568400" cy="989821"/>
          </a:xfrm>
        </p:spPr>
        <p:txBody>
          <a:bodyPr>
            <a:normAutofit/>
          </a:bodyPr>
          <a:lstStyle/>
          <a:p>
            <a:pPr marL="0" indent="0">
              <a:buNone/>
            </a:pPr>
            <a:r>
              <a:rPr lang="en-US" sz="1800" b="1" dirty="0">
                <a:solidFill>
                  <a:srgbClr val="1B4555"/>
                </a:solidFill>
                <a:latin typeface="Corbel" panose="020B0503020204020204" pitchFamily="34" charset="0"/>
              </a:rPr>
              <a:t>President</a:t>
            </a:r>
            <a:r>
              <a:rPr lang="en-US" sz="1800" dirty="0" smtClean="0">
                <a:solidFill>
                  <a:srgbClr val="1B4555"/>
                </a:solidFill>
                <a:latin typeface="Corbel" panose="020B0503020204020204" pitchFamily="34" charset="0"/>
              </a:rPr>
              <a:t>: Kathryn Santerre</a:t>
            </a:r>
            <a:endParaRPr lang="en-US" sz="1800" dirty="0">
              <a:solidFill>
                <a:srgbClr val="1B4555"/>
              </a:solidFill>
              <a:latin typeface="Corbel" panose="020B0503020204020204" pitchFamily="34" charset="0"/>
            </a:endParaRPr>
          </a:p>
          <a:p>
            <a:pPr marL="0" indent="0">
              <a:buNone/>
            </a:pPr>
            <a:r>
              <a:rPr lang="en-US" sz="1800" b="1" dirty="0">
                <a:solidFill>
                  <a:srgbClr val="1B4555"/>
                </a:solidFill>
                <a:latin typeface="Corbel" panose="020B0503020204020204" pitchFamily="34" charset="0"/>
              </a:rPr>
              <a:t>President-elect</a:t>
            </a:r>
            <a:r>
              <a:rPr lang="en-US" sz="1800" dirty="0" smtClean="0">
                <a:solidFill>
                  <a:srgbClr val="1B4555"/>
                </a:solidFill>
                <a:latin typeface="Corbel" panose="020B0503020204020204" pitchFamily="34" charset="0"/>
              </a:rPr>
              <a:t>: Arthur Uratani</a:t>
            </a:r>
            <a:endParaRPr lang="en-US" sz="1800" dirty="0">
              <a:solidFill>
                <a:srgbClr val="1B4555"/>
              </a:solidFill>
              <a:latin typeface="Corbel" panose="020B0503020204020204" pitchFamily="34" charset="0"/>
            </a:endParaRPr>
          </a:p>
          <a:p>
            <a:endParaRPr lang="en-US" dirty="0"/>
          </a:p>
        </p:txBody>
      </p:sp>
    </p:spTree>
    <p:extLst>
      <p:ext uri="{BB962C8B-B14F-4D97-AF65-F5344CB8AC3E}">
        <p14:creationId xmlns:p14="http://schemas.microsoft.com/office/powerpoint/2010/main" val="4132532689"/>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2" y="1403926"/>
            <a:ext cx="10901219" cy="5255491"/>
          </a:xfrm>
        </p:spPr>
        <p:txBody>
          <a:bodyPr>
            <a:normAutofit fontScale="92500"/>
          </a:bodyPr>
          <a:lstStyle/>
          <a:p>
            <a:pPr marL="514350" indent="-514350">
              <a:buFont typeface="+mj-lt"/>
              <a:buAutoNum type="arabicPeriod"/>
            </a:pPr>
            <a:r>
              <a:rPr lang="en-US" sz="2600" dirty="0">
                <a:solidFill>
                  <a:srgbClr val="1B4555"/>
                </a:solidFill>
                <a:latin typeface="Corbel" panose="020B0503020204020204" pitchFamily="34" charset="0"/>
              </a:rPr>
              <a:t>Host a one-day regional conference with an evening pre-conference reception in Fall 2023 in Washington, DC with approximately 215 registrations and attendees. Contract adequate sponsors to support the conference.</a:t>
            </a:r>
          </a:p>
          <a:p>
            <a:pPr marL="514350" indent="-514350">
              <a:buFont typeface="+mj-lt"/>
              <a:buAutoNum type="arabicPeriod"/>
            </a:pPr>
            <a:r>
              <a:rPr lang="en-US" altLang="en-US" sz="2600" dirty="0">
                <a:solidFill>
                  <a:srgbClr val="1B4555"/>
                </a:solidFill>
                <a:latin typeface="Corbel" panose="020B0503020204020204" pitchFamily="34" charset="0"/>
              </a:rPr>
              <a:t>Host six virtual educational programs, including four designed by our Regional Programming Chairs and two designed by our Senior Leaders and LMA Next! SIGs. </a:t>
            </a:r>
            <a:r>
              <a:rPr lang="en-US" sz="2600" dirty="0">
                <a:solidFill>
                  <a:srgbClr val="1B4555"/>
                </a:solidFill>
                <a:latin typeface="Corbel" panose="020B0503020204020204" pitchFamily="34" charset="0"/>
              </a:rPr>
              <a:t>Host two regional socials as well as at least three </a:t>
            </a:r>
            <a:r>
              <a:rPr lang="en-US" sz="2600" dirty="0" err="1">
                <a:solidFill>
                  <a:srgbClr val="1B4555"/>
                </a:solidFill>
                <a:latin typeface="Corbel" panose="020B0503020204020204" pitchFamily="34" charset="0"/>
              </a:rPr>
              <a:t>LSC</a:t>
            </a:r>
            <a:r>
              <a:rPr lang="en-US" sz="2600" dirty="0">
                <a:solidFill>
                  <a:srgbClr val="1B4555"/>
                </a:solidFill>
                <a:latin typeface="Corbel" panose="020B0503020204020204" pitchFamily="34" charset="0"/>
              </a:rPr>
              <a:t> socials. Contract adequate sponsors to support these programs and socials. </a:t>
            </a:r>
          </a:p>
          <a:p>
            <a:pPr marL="514350" indent="-514350">
              <a:buFont typeface="+mj-lt"/>
              <a:buAutoNum type="arabicPeriod"/>
            </a:pPr>
            <a:r>
              <a:rPr lang="en-US" altLang="en-US" sz="2600" dirty="0">
                <a:solidFill>
                  <a:srgbClr val="1B4555"/>
                </a:solidFill>
                <a:latin typeface="Corbel" panose="020B0503020204020204" pitchFamily="34" charset="0"/>
              </a:rPr>
              <a:t>Execute on our Regional Member Recruitment, Engagement and Retention Plan across the Baltimore, Capital and Virginias </a:t>
            </a:r>
            <a:r>
              <a:rPr lang="en-US" altLang="en-US" sz="2600" dirty="0" err="1">
                <a:solidFill>
                  <a:srgbClr val="1B4555"/>
                </a:solidFill>
                <a:latin typeface="Corbel" panose="020B0503020204020204" pitchFamily="34" charset="0"/>
              </a:rPr>
              <a:t>LSCs</a:t>
            </a:r>
            <a:r>
              <a:rPr lang="en-US" altLang="en-US" sz="2600" dirty="0">
                <a:solidFill>
                  <a:srgbClr val="1B4555"/>
                </a:solidFill>
                <a:latin typeface="Corbel" panose="020B0503020204020204" pitchFamily="34" charset="0"/>
              </a:rPr>
              <a:t> to utilize our special fund.</a:t>
            </a:r>
          </a:p>
          <a:p>
            <a:pPr marL="514350" indent="-514350">
              <a:buFont typeface="+mj-lt"/>
              <a:buAutoNum type="arabicPeriod"/>
            </a:pPr>
            <a:r>
              <a:rPr lang="en-US" altLang="en-US" sz="2600" dirty="0">
                <a:solidFill>
                  <a:srgbClr val="1B4555"/>
                </a:solidFill>
                <a:latin typeface="Corbel" panose="020B0503020204020204" pitchFamily="34" charset="0"/>
              </a:rPr>
              <a:t>Increase our LinkedIn followers by 15% to reach 775 followers through execution of our Regional Social Media Plan.</a:t>
            </a:r>
          </a:p>
          <a:p>
            <a:pPr marL="514350" indent="-514350">
              <a:buFont typeface="+mj-lt"/>
              <a:buAutoNum type="arabicPeriod"/>
            </a:pPr>
            <a:r>
              <a:rPr lang="en-US" altLang="en-US" sz="2600" dirty="0">
                <a:solidFill>
                  <a:srgbClr val="1B4555"/>
                </a:solidFill>
                <a:latin typeface="Corbel" panose="020B0503020204020204" pitchFamily="34" charset="0"/>
              </a:rPr>
              <a:t>Work closely with the LMA HQ admin and membership team, the Membership Engagement Committee, and newly formed data committee to rectify data cleanliness issues on regional and </a:t>
            </a:r>
            <a:r>
              <a:rPr lang="en-US" altLang="en-US" sz="2600" dirty="0" err="1">
                <a:solidFill>
                  <a:srgbClr val="1B4555"/>
                </a:solidFill>
                <a:latin typeface="Corbel" panose="020B0503020204020204" pitchFamily="34" charset="0"/>
              </a:rPr>
              <a:t>LSC</a:t>
            </a:r>
            <a:r>
              <a:rPr lang="en-US" altLang="en-US" sz="2600" dirty="0">
                <a:solidFill>
                  <a:srgbClr val="1B4555"/>
                </a:solidFill>
                <a:latin typeface="Corbel" panose="020B0503020204020204" pitchFamily="34" charset="0"/>
              </a:rPr>
              <a:t> mailing lists.</a:t>
            </a:r>
            <a:endParaRPr lang="en-US" sz="2600" dirty="0">
              <a:solidFill>
                <a:srgbClr val="1B4555"/>
              </a:solidFill>
              <a:latin typeface="Corbel" panose="020B0503020204020204" pitchFamily="34" charset="0"/>
            </a:endParaRPr>
          </a:p>
          <a:p>
            <a:pPr marL="0" indent="0">
              <a:buNone/>
            </a:pPr>
            <a:endParaRPr lang="en-US" sz="2200" dirty="0">
              <a:solidFill>
                <a:srgbClr val="1B4555"/>
              </a:solidFill>
            </a:endParaRPr>
          </a:p>
        </p:txBody>
      </p:sp>
    </p:spTree>
    <p:extLst>
      <p:ext uri="{BB962C8B-B14F-4D97-AF65-F5344CB8AC3E}">
        <p14:creationId xmlns:p14="http://schemas.microsoft.com/office/powerpoint/2010/main" val="2553489851"/>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10" y="0"/>
            <a:ext cx="12173964" cy="6858000"/>
          </a:xfrm>
          <a:prstGeom prst="rect">
            <a:avLst/>
          </a:prstGeom>
        </p:spPr>
      </p:pic>
      <p:sp>
        <p:nvSpPr>
          <p:cNvPr id="2" name="Title 1"/>
          <p:cNvSpPr>
            <a:spLocks noGrp="1"/>
          </p:cNvSpPr>
          <p:nvPr>
            <p:ph type="title"/>
          </p:nvPr>
        </p:nvSpPr>
        <p:spPr>
          <a:xfrm>
            <a:off x="3806533" y="2828923"/>
            <a:ext cx="4488873" cy="1200237"/>
          </a:xfrm>
        </p:spPr>
        <p:txBody>
          <a:bodyPr/>
          <a:lstStyle/>
          <a:p>
            <a:pPr algn="ctr"/>
            <a:r>
              <a:rPr lang="en-US" sz="5400" b="1" dirty="0">
                <a:solidFill>
                  <a:srgbClr val="1B4555"/>
                </a:solidFill>
                <a:latin typeface="Corbel" panose="020B0503020204020204" pitchFamily="34" charset="0"/>
              </a:rPr>
              <a:t>Midwest</a:t>
            </a:r>
            <a:endParaRPr lang="en-US" b="1" dirty="0">
              <a:solidFill>
                <a:srgbClr val="1B4555"/>
              </a:solidFill>
              <a:latin typeface="Corbel" panose="020B0503020204020204" pitchFamily="34" charset="0"/>
            </a:endParaRPr>
          </a:p>
        </p:txBody>
      </p:sp>
      <p:sp>
        <p:nvSpPr>
          <p:cNvPr id="3" name="Content Placeholder 2"/>
          <p:cNvSpPr>
            <a:spLocks noGrp="1"/>
          </p:cNvSpPr>
          <p:nvPr>
            <p:ph idx="1"/>
          </p:nvPr>
        </p:nvSpPr>
        <p:spPr>
          <a:xfrm>
            <a:off x="4222809" y="4348551"/>
            <a:ext cx="3656323" cy="989821"/>
          </a:xfrm>
        </p:spPr>
        <p:txBody>
          <a:bodyPr>
            <a:normAutofit/>
          </a:bodyPr>
          <a:lstStyle/>
          <a:p>
            <a:pPr marL="0" indent="0">
              <a:buNone/>
            </a:pPr>
            <a:r>
              <a:rPr lang="en-US" sz="1800" b="1" dirty="0">
                <a:solidFill>
                  <a:srgbClr val="1B4555"/>
                </a:solidFill>
                <a:latin typeface="Corbel" panose="020B0503020204020204" pitchFamily="34" charset="0"/>
              </a:rPr>
              <a:t>President</a:t>
            </a:r>
            <a:r>
              <a:rPr lang="en-US" sz="1800" dirty="0" smtClean="0">
                <a:solidFill>
                  <a:srgbClr val="1B4555"/>
                </a:solidFill>
                <a:latin typeface="Corbel" panose="020B0503020204020204" pitchFamily="34" charset="0"/>
              </a:rPr>
              <a:t>: Jennifer </a:t>
            </a:r>
            <a:r>
              <a:rPr lang="en-US" sz="1800" dirty="0" err="1" smtClean="0">
                <a:solidFill>
                  <a:srgbClr val="1B4555"/>
                </a:solidFill>
                <a:latin typeface="Corbel" panose="020B0503020204020204" pitchFamily="34" charset="0"/>
              </a:rPr>
              <a:t>Shankleton</a:t>
            </a:r>
            <a:endParaRPr lang="en-US" sz="1800" dirty="0">
              <a:solidFill>
                <a:srgbClr val="1B4555"/>
              </a:solidFill>
              <a:latin typeface="Corbel" panose="020B0503020204020204" pitchFamily="34" charset="0"/>
            </a:endParaRPr>
          </a:p>
          <a:p>
            <a:pPr marL="0" indent="0">
              <a:buNone/>
            </a:pPr>
            <a:r>
              <a:rPr lang="en-US" sz="1800" b="1" dirty="0">
                <a:solidFill>
                  <a:srgbClr val="1B4555"/>
                </a:solidFill>
                <a:latin typeface="Corbel" panose="020B0503020204020204" pitchFamily="34" charset="0"/>
              </a:rPr>
              <a:t>President-elect</a:t>
            </a:r>
            <a:r>
              <a:rPr lang="en-US" sz="1800" dirty="0" smtClean="0">
                <a:solidFill>
                  <a:srgbClr val="1B4555"/>
                </a:solidFill>
                <a:latin typeface="Corbel" panose="020B0503020204020204" pitchFamily="34" charset="0"/>
              </a:rPr>
              <a:t>: Jason Klika</a:t>
            </a:r>
            <a:endParaRPr lang="en-US" sz="1800" dirty="0">
              <a:solidFill>
                <a:srgbClr val="1B4555"/>
              </a:solidFill>
              <a:latin typeface="Corbel" panose="020B0503020204020204" pitchFamily="34" charset="0"/>
            </a:endParaRPr>
          </a:p>
          <a:p>
            <a:endParaRPr lang="en-US" dirty="0"/>
          </a:p>
        </p:txBody>
      </p:sp>
    </p:spTree>
    <p:extLst>
      <p:ext uri="{BB962C8B-B14F-4D97-AF65-F5344CB8AC3E}">
        <p14:creationId xmlns:p14="http://schemas.microsoft.com/office/powerpoint/2010/main" val="2085368165"/>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891" y="0"/>
            <a:ext cx="12192000" cy="6868161"/>
          </a:xfrm>
          <a:prstGeom prst="rect">
            <a:avLst/>
          </a:prstGeom>
        </p:spPr>
      </p:pic>
      <p:sp>
        <p:nvSpPr>
          <p:cNvPr id="6" name="object 6"/>
          <p:cNvSpPr/>
          <p:nvPr/>
        </p:nvSpPr>
        <p:spPr>
          <a:xfrm>
            <a:off x="11003655" y="5486951"/>
            <a:ext cx="501650" cy="76200"/>
          </a:xfrm>
          <a:custGeom>
            <a:avLst/>
            <a:gdLst/>
            <a:ahLst/>
            <a:cxnLst/>
            <a:rect l="l" t="t" r="r" b="b"/>
            <a:pathLst>
              <a:path w="752475" h="114300">
                <a:moveTo>
                  <a:pt x="0" y="0"/>
                </a:moveTo>
                <a:lnTo>
                  <a:pt x="752473" y="0"/>
                </a:lnTo>
                <a:lnTo>
                  <a:pt x="752473" y="114299"/>
                </a:lnTo>
                <a:lnTo>
                  <a:pt x="0" y="114299"/>
                </a:lnTo>
                <a:lnTo>
                  <a:pt x="0" y="0"/>
                </a:lnTo>
                <a:close/>
              </a:path>
            </a:pathLst>
          </a:custGeom>
          <a:solidFill>
            <a:srgbClr val="FFFFFF"/>
          </a:solidFill>
        </p:spPr>
        <p:txBody>
          <a:bodyPr wrap="square" lIns="0" tIns="0" rIns="0" bIns="0" rtlCol="0"/>
          <a:lstStyle/>
          <a:p>
            <a:endParaRPr sz="1200"/>
          </a:p>
        </p:txBody>
      </p:sp>
      <p:sp>
        <p:nvSpPr>
          <p:cNvPr id="7" name="object 7"/>
          <p:cNvSpPr txBox="1"/>
          <p:nvPr/>
        </p:nvSpPr>
        <p:spPr>
          <a:xfrm>
            <a:off x="9780358" y="5802702"/>
            <a:ext cx="1734397" cy="328231"/>
          </a:xfrm>
          <a:prstGeom prst="rect">
            <a:avLst/>
          </a:prstGeom>
        </p:spPr>
        <p:txBody>
          <a:bodyPr vert="horz" wrap="square" lIns="0" tIns="0" rIns="0" bIns="0" rtlCol="0">
            <a:spAutoFit/>
          </a:bodyPr>
          <a:lstStyle/>
          <a:p>
            <a:pPr marL="8467"/>
            <a:r>
              <a:rPr sz="2133" spc="117" dirty="0">
                <a:solidFill>
                  <a:srgbClr val="FFFFFF"/>
                </a:solidFill>
                <a:latin typeface="Gill Sans MT"/>
                <a:cs typeface="Gill Sans MT"/>
              </a:rPr>
              <a:t>#lmamw</a:t>
            </a:r>
            <a:r>
              <a:rPr sz="2133" spc="-113" dirty="0">
                <a:solidFill>
                  <a:srgbClr val="FFFFFF"/>
                </a:solidFill>
                <a:latin typeface="Gill Sans MT"/>
                <a:cs typeface="Gill Sans MT"/>
              </a:rPr>
              <a:t> </a:t>
            </a:r>
            <a:r>
              <a:rPr sz="2133" spc="103" dirty="0">
                <a:solidFill>
                  <a:srgbClr val="FFFFFF"/>
                </a:solidFill>
                <a:latin typeface="Gill Sans MT"/>
                <a:cs typeface="Gill Sans MT"/>
              </a:rPr>
              <a:t>goals</a:t>
            </a:r>
            <a:endParaRPr sz="2133">
              <a:latin typeface="Gill Sans MT"/>
              <a:cs typeface="Gill Sans MT"/>
            </a:endParaRPr>
          </a:p>
        </p:txBody>
      </p:sp>
      <p:sp>
        <p:nvSpPr>
          <p:cNvPr id="8" name="object 8"/>
          <p:cNvSpPr/>
          <p:nvPr/>
        </p:nvSpPr>
        <p:spPr>
          <a:xfrm>
            <a:off x="9503535" y="1206032"/>
            <a:ext cx="1565063" cy="1479127"/>
          </a:xfrm>
          <a:custGeom>
            <a:avLst/>
            <a:gdLst/>
            <a:ahLst/>
            <a:cxnLst/>
            <a:rect l="l" t="t" r="r" b="b"/>
            <a:pathLst>
              <a:path w="2347594" h="2218690">
                <a:moveTo>
                  <a:pt x="44861" y="90593"/>
                </a:moveTo>
                <a:lnTo>
                  <a:pt x="27496" y="87034"/>
                </a:lnTo>
                <a:lnTo>
                  <a:pt x="13226" y="77364"/>
                </a:lnTo>
                <a:lnTo>
                  <a:pt x="3558" y="63089"/>
                </a:lnTo>
                <a:lnTo>
                  <a:pt x="0" y="45719"/>
                </a:lnTo>
                <a:lnTo>
                  <a:pt x="3558" y="28350"/>
                </a:lnTo>
                <a:lnTo>
                  <a:pt x="13226" y="14075"/>
                </a:lnTo>
                <a:lnTo>
                  <a:pt x="27496" y="4405"/>
                </a:lnTo>
                <a:lnTo>
                  <a:pt x="44861" y="846"/>
                </a:lnTo>
                <a:lnTo>
                  <a:pt x="62584" y="4405"/>
                </a:lnTo>
                <a:lnTo>
                  <a:pt x="76814" y="14075"/>
                </a:lnTo>
                <a:lnTo>
                  <a:pt x="86284" y="28350"/>
                </a:lnTo>
                <a:lnTo>
                  <a:pt x="89723" y="45719"/>
                </a:lnTo>
                <a:lnTo>
                  <a:pt x="86165" y="63089"/>
                </a:lnTo>
                <a:lnTo>
                  <a:pt x="76497" y="77364"/>
                </a:lnTo>
                <a:lnTo>
                  <a:pt x="62226" y="87034"/>
                </a:lnTo>
                <a:lnTo>
                  <a:pt x="44861" y="90593"/>
                </a:lnTo>
                <a:close/>
              </a:path>
              <a:path w="2347594" h="2218690">
                <a:moveTo>
                  <a:pt x="609436" y="89746"/>
                </a:moveTo>
                <a:lnTo>
                  <a:pt x="592071" y="86187"/>
                </a:lnTo>
                <a:lnTo>
                  <a:pt x="577800" y="76517"/>
                </a:lnTo>
                <a:lnTo>
                  <a:pt x="568133" y="62243"/>
                </a:lnTo>
                <a:lnTo>
                  <a:pt x="564575" y="44873"/>
                </a:lnTo>
                <a:lnTo>
                  <a:pt x="568133" y="27503"/>
                </a:lnTo>
                <a:lnTo>
                  <a:pt x="577800" y="13229"/>
                </a:lnTo>
                <a:lnTo>
                  <a:pt x="592071" y="3558"/>
                </a:lnTo>
                <a:lnTo>
                  <a:pt x="609436" y="0"/>
                </a:lnTo>
                <a:lnTo>
                  <a:pt x="626801" y="3558"/>
                </a:lnTo>
                <a:lnTo>
                  <a:pt x="641072" y="13229"/>
                </a:lnTo>
                <a:lnTo>
                  <a:pt x="650740" y="27503"/>
                </a:lnTo>
                <a:lnTo>
                  <a:pt x="654297" y="44873"/>
                </a:lnTo>
                <a:lnTo>
                  <a:pt x="650740" y="62243"/>
                </a:lnTo>
                <a:lnTo>
                  <a:pt x="641072" y="76517"/>
                </a:lnTo>
                <a:lnTo>
                  <a:pt x="626801" y="86187"/>
                </a:lnTo>
                <a:lnTo>
                  <a:pt x="609436" y="89746"/>
                </a:lnTo>
                <a:close/>
              </a:path>
              <a:path w="2347594" h="2218690">
                <a:moveTo>
                  <a:pt x="1173164" y="89746"/>
                </a:moveTo>
                <a:lnTo>
                  <a:pt x="1155799" y="86187"/>
                </a:lnTo>
                <a:lnTo>
                  <a:pt x="1141529" y="76517"/>
                </a:lnTo>
                <a:lnTo>
                  <a:pt x="1131861" y="62243"/>
                </a:lnTo>
                <a:lnTo>
                  <a:pt x="1128303" y="44873"/>
                </a:lnTo>
                <a:lnTo>
                  <a:pt x="1131861" y="27503"/>
                </a:lnTo>
                <a:lnTo>
                  <a:pt x="1141529" y="13229"/>
                </a:lnTo>
                <a:lnTo>
                  <a:pt x="1155799" y="3558"/>
                </a:lnTo>
                <a:lnTo>
                  <a:pt x="1173164" y="0"/>
                </a:lnTo>
                <a:lnTo>
                  <a:pt x="1190887" y="3558"/>
                </a:lnTo>
                <a:lnTo>
                  <a:pt x="1205118" y="13229"/>
                </a:lnTo>
                <a:lnTo>
                  <a:pt x="1214587" y="27503"/>
                </a:lnTo>
                <a:lnTo>
                  <a:pt x="1218026" y="44873"/>
                </a:lnTo>
                <a:lnTo>
                  <a:pt x="1214468" y="62243"/>
                </a:lnTo>
                <a:lnTo>
                  <a:pt x="1204800" y="76517"/>
                </a:lnTo>
                <a:lnTo>
                  <a:pt x="1190530" y="86187"/>
                </a:lnTo>
                <a:lnTo>
                  <a:pt x="1173164" y="89746"/>
                </a:lnTo>
                <a:close/>
              </a:path>
              <a:path w="2347594" h="2218690">
                <a:moveTo>
                  <a:pt x="1737739" y="89746"/>
                </a:moveTo>
                <a:lnTo>
                  <a:pt x="1720374" y="86187"/>
                </a:lnTo>
                <a:lnTo>
                  <a:pt x="1706104" y="76517"/>
                </a:lnTo>
                <a:lnTo>
                  <a:pt x="1696436" y="62243"/>
                </a:lnTo>
                <a:lnTo>
                  <a:pt x="1692878" y="44873"/>
                </a:lnTo>
                <a:lnTo>
                  <a:pt x="1696436" y="27503"/>
                </a:lnTo>
                <a:lnTo>
                  <a:pt x="1706104" y="13229"/>
                </a:lnTo>
                <a:lnTo>
                  <a:pt x="1720374" y="3558"/>
                </a:lnTo>
                <a:lnTo>
                  <a:pt x="1737739" y="0"/>
                </a:lnTo>
                <a:lnTo>
                  <a:pt x="1755104" y="3558"/>
                </a:lnTo>
                <a:lnTo>
                  <a:pt x="1769375" y="13229"/>
                </a:lnTo>
                <a:lnTo>
                  <a:pt x="1779043" y="27503"/>
                </a:lnTo>
                <a:lnTo>
                  <a:pt x="1782601" y="44873"/>
                </a:lnTo>
                <a:lnTo>
                  <a:pt x="1779043" y="62243"/>
                </a:lnTo>
                <a:lnTo>
                  <a:pt x="1769375" y="76517"/>
                </a:lnTo>
                <a:lnTo>
                  <a:pt x="1755104" y="86187"/>
                </a:lnTo>
                <a:lnTo>
                  <a:pt x="1737739" y="89746"/>
                </a:lnTo>
                <a:close/>
              </a:path>
              <a:path w="2347594" h="2218690">
                <a:moveTo>
                  <a:pt x="2301468" y="90593"/>
                </a:moveTo>
                <a:lnTo>
                  <a:pt x="2284102" y="87034"/>
                </a:lnTo>
                <a:lnTo>
                  <a:pt x="2269832" y="77364"/>
                </a:lnTo>
                <a:lnTo>
                  <a:pt x="2260164" y="63089"/>
                </a:lnTo>
                <a:lnTo>
                  <a:pt x="2256606" y="45719"/>
                </a:lnTo>
                <a:lnTo>
                  <a:pt x="2260164" y="28350"/>
                </a:lnTo>
                <a:lnTo>
                  <a:pt x="2269832" y="14075"/>
                </a:lnTo>
                <a:lnTo>
                  <a:pt x="2284102" y="4405"/>
                </a:lnTo>
                <a:lnTo>
                  <a:pt x="2301468" y="846"/>
                </a:lnTo>
                <a:lnTo>
                  <a:pt x="2318833" y="4405"/>
                </a:lnTo>
                <a:lnTo>
                  <a:pt x="2333103" y="14075"/>
                </a:lnTo>
                <a:lnTo>
                  <a:pt x="2342771" y="28350"/>
                </a:lnTo>
                <a:lnTo>
                  <a:pt x="2346329" y="45719"/>
                </a:lnTo>
                <a:lnTo>
                  <a:pt x="2342771" y="63089"/>
                </a:lnTo>
                <a:lnTo>
                  <a:pt x="2333103" y="77364"/>
                </a:lnTo>
                <a:lnTo>
                  <a:pt x="2318833" y="87034"/>
                </a:lnTo>
                <a:lnTo>
                  <a:pt x="2301468" y="90593"/>
                </a:lnTo>
                <a:close/>
              </a:path>
              <a:path w="2347594" h="2218690">
                <a:moveTo>
                  <a:pt x="44861" y="610445"/>
                </a:moveTo>
                <a:lnTo>
                  <a:pt x="27496" y="606887"/>
                </a:lnTo>
                <a:lnTo>
                  <a:pt x="13225" y="597216"/>
                </a:lnTo>
                <a:lnTo>
                  <a:pt x="3558" y="582942"/>
                </a:lnTo>
                <a:lnTo>
                  <a:pt x="0" y="565572"/>
                </a:lnTo>
                <a:lnTo>
                  <a:pt x="3558" y="548202"/>
                </a:lnTo>
                <a:lnTo>
                  <a:pt x="13225" y="533928"/>
                </a:lnTo>
                <a:lnTo>
                  <a:pt x="27496" y="524257"/>
                </a:lnTo>
                <a:lnTo>
                  <a:pt x="44861" y="520699"/>
                </a:lnTo>
                <a:lnTo>
                  <a:pt x="62703" y="524257"/>
                </a:lnTo>
                <a:lnTo>
                  <a:pt x="77132" y="533928"/>
                </a:lnTo>
                <a:lnTo>
                  <a:pt x="86641" y="548202"/>
                </a:lnTo>
                <a:lnTo>
                  <a:pt x="89723" y="565572"/>
                </a:lnTo>
                <a:lnTo>
                  <a:pt x="86165" y="582942"/>
                </a:lnTo>
                <a:lnTo>
                  <a:pt x="76497" y="597216"/>
                </a:lnTo>
                <a:lnTo>
                  <a:pt x="62226" y="606887"/>
                </a:lnTo>
                <a:lnTo>
                  <a:pt x="44861" y="610445"/>
                </a:lnTo>
                <a:close/>
              </a:path>
              <a:path w="2347594" h="2218690">
                <a:moveTo>
                  <a:pt x="609436" y="610445"/>
                </a:moveTo>
                <a:lnTo>
                  <a:pt x="592071" y="606887"/>
                </a:lnTo>
                <a:lnTo>
                  <a:pt x="577800" y="597216"/>
                </a:lnTo>
                <a:lnTo>
                  <a:pt x="568133" y="582942"/>
                </a:lnTo>
                <a:lnTo>
                  <a:pt x="564575" y="565572"/>
                </a:lnTo>
                <a:lnTo>
                  <a:pt x="568133" y="548202"/>
                </a:lnTo>
                <a:lnTo>
                  <a:pt x="577800" y="533928"/>
                </a:lnTo>
                <a:lnTo>
                  <a:pt x="592071" y="524257"/>
                </a:lnTo>
                <a:lnTo>
                  <a:pt x="609436" y="520699"/>
                </a:lnTo>
                <a:lnTo>
                  <a:pt x="626801" y="524257"/>
                </a:lnTo>
                <a:lnTo>
                  <a:pt x="641072" y="533928"/>
                </a:lnTo>
                <a:lnTo>
                  <a:pt x="650740" y="548202"/>
                </a:lnTo>
                <a:lnTo>
                  <a:pt x="654297" y="565572"/>
                </a:lnTo>
                <a:lnTo>
                  <a:pt x="650740" y="582942"/>
                </a:lnTo>
                <a:lnTo>
                  <a:pt x="641072" y="597216"/>
                </a:lnTo>
                <a:lnTo>
                  <a:pt x="626801" y="606887"/>
                </a:lnTo>
                <a:lnTo>
                  <a:pt x="609436" y="610445"/>
                </a:lnTo>
                <a:close/>
              </a:path>
              <a:path w="2347594" h="2218690">
                <a:moveTo>
                  <a:pt x="1173164" y="610445"/>
                </a:moveTo>
                <a:lnTo>
                  <a:pt x="1155799" y="606887"/>
                </a:lnTo>
                <a:lnTo>
                  <a:pt x="1141529" y="597216"/>
                </a:lnTo>
                <a:lnTo>
                  <a:pt x="1131861" y="582942"/>
                </a:lnTo>
                <a:lnTo>
                  <a:pt x="1128303" y="565572"/>
                </a:lnTo>
                <a:lnTo>
                  <a:pt x="1131861" y="548202"/>
                </a:lnTo>
                <a:lnTo>
                  <a:pt x="1141529" y="533928"/>
                </a:lnTo>
                <a:lnTo>
                  <a:pt x="1155799" y="524257"/>
                </a:lnTo>
                <a:lnTo>
                  <a:pt x="1173164" y="520699"/>
                </a:lnTo>
                <a:lnTo>
                  <a:pt x="1191006" y="524257"/>
                </a:lnTo>
                <a:lnTo>
                  <a:pt x="1205435" y="533928"/>
                </a:lnTo>
                <a:lnTo>
                  <a:pt x="1214944" y="548202"/>
                </a:lnTo>
                <a:lnTo>
                  <a:pt x="1218026" y="565572"/>
                </a:lnTo>
                <a:lnTo>
                  <a:pt x="1214468" y="582942"/>
                </a:lnTo>
                <a:lnTo>
                  <a:pt x="1204800" y="597216"/>
                </a:lnTo>
                <a:lnTo>
                  <a:pt x="1190530" y="606887"/>
                </a:lnTo>
                <a:lnTo>
                  <a:pt x="1173164" y="610445"/>
                </a:lnTo>
                <a:close/>
              </a:path>
              <a:path w="2347594" h="2218690">
                <a:moveTo>
                  <a:pt x="1737739" y="610445"/>
                </a:moveTo>
                <a:lnTo>
                  <a:pt x="1720374" y="606887"/>
                </a:lnTo>
                <a:lnTo>
                  <a:pt x="1706104" y="597216"/>
                </a:lnTo>
                <a:lnTo>
                  <a:pt x="1696436" y="582942"/>
                </a:lnTo>
                <a:lnTo>
                  <a:pt x="1692878" y="565572"/>
                </a:lnTo>
                <a:lnTo>
                  <a:pt x="1696436" y="548202"/>
                </a:lnTo>
                <a:lnTo>
                  <a:pt x="1706104" y="533928"/>
                </a:lnTo>
                <a:lnTo>
                  <a:pt x="1720374" y="524257"/>
                </a:lnTo>
                <a:lnTo>
                  <a:pt x="1737739" y="520699"/>
                </a:lnTo>
                <a:lnTo>
                  <a:pt x="1755462" y="524257"/>
                </a:lnTo>
                <a:lnTo>
                  <a:pt x="1769692" y="533928"/>
                </a:lnTo>
                <a:lnTo>
                  <a:pt x="1779162" y="548202"/>
                </a:lnTo>
                <a:lnTo>
                  <a:pt x="1782601" y="565572"/>
                </a:lnTo>
                <a:lnTo>
                  <a:pt x="1779043" y="582942"/>
                </a:lnTo>
                <a:lnTo>
                  <a:pt x="1769375" y="597216"/>
                </a:lnTo>
                <a:lnTo>
                  <a:pt x="1755104" y="606887"/>
                </a:lnTo>
                <a:lnTo>
                  <a:pt x="1737739" y="610445"/>
                </a:lnTo>
                <a:close/>
              </a:path>
              <a:path w="2347594" h="2218690">
                <a:moveTo>
                  <a:pt x="2302314" y="610445"/>
                </a:moveTo>
                <a:lnTo>
                  <a:pt x="2284949" y="606887"/>
                </a:lnTo>
                <a:lnTo>
                  <a:pt x="2270678" y="597216"/>
                </a:lnTo>
                <a:lnTo>
                  <a:pt x="2261010" y="582942"/>
                </a:lnTo>
                <a:lnTo>
                  <a:pt x="2257453" y="565572"/>
                </a:lnTo>
                <a:lnTo>
                  <a:pt x="2261010" y="548202"/>
                </a:lnTo>
                <a:lnTo>
                  <a:pt x="2270678" y="533928"/>
                </a:lnTo>
                <a:lnTo>
                  <a:pt x="2284949" y="524257"/>
                </a:lnTo>
                <a:lnTo>
                  <a:pt x="2302314" y="520699"/>
                </a:lnTo>
                <a:lnTo>
                  <a:pt x="2319679" y="524257"/>
                </a:lnTo>
                <a:lnTo>
                  <a:pt x="2333950" y="533928"/>
                </a:lnTo>
                <a:lnTo>
                  <a:pt x="2343618" y="548202"/>
                </a:lnTo>
                <a:lnTo>
                  <a:pt x="2347175" y="565572"/>
                </a:lnTo>
                <a:lnTo>
                  <a:pt x="2343618" y="582942"/>
                </a:lnTo>
                <a:lnTo>
                  <a:pt x="2333950" y="597216"/>
                </a:lnTo>
                <a:lnTo>
                  <a:pt x="2319679" y="606887"/>
                </a:lnTo>
                <a:lnTo>
                  <a:pt x="2302314" y="610445"/>
                </a:lnTo>
                <a:close/>
              </a:path>
              <a:path w="2347594" h="2218690">
                <a:moveTo>
                  <a:pt x="44861" y="1146384"/>
                </a:moveTo>
                <a:lnTo>
                  <a:pt x="27496" y="1142826"/>
                </a:lnTo>
                <a:lnTo>
                  <a:pt x="13225" y="1133155"/>
                </a:lnTo>
                <a:lnTo>
                  <a:pt x="3557" y="1118881"/>
                </a:lnTo>
                <a:lnTo>
                  <a:pt x="0" y="1101511"/>
                </a:lnTo>
                <a:lnTo>
                  <a:pt x="3557" y="1084141"/>
                </a:lnTo>
                <a:lnTo>
                  <a:pt x="13225" y="1069867"/>
                </a:lnTo>
                <a:lnTo>
                  <a:pt x="27496" y="1060197"/>
                </a:lnTo>
                <a:lnTo>
                  <a:pt x="44861" y="1056638"/>
                </a:lnTo>
                <a:lnTo>
                  <a:pt x="62703" y="1060197"/>
                </a:lnTo>
                <a:lnTo>
                  <a:pt x="77132" y="1069867"/>
                </a:lnTo>
                <a:lnTo>
                  <a:pt x="86641" y="1084141"/>
                </a:lnTo>
                <a:lnTo>
                  <a:pt x="89723" y="1101511"/>
                </a:lnTo>
                <a:lnTo>
                  <a:pt x="86165" y="1118881"/>
                </a:lnTo>
                <a:lnTo>
                  <a:pt x="76497" y="1133155"/>
                </a:lnTo>
                <a:lnTo>
                  <a:pt x="62226" y="1142826"/>
                </a:lnTo>
                <a:lnTo>
                  <a:pt x="44861" y="1146384"/>
                </a:lnTo>
                <a:close/>
              </a:path>
              <a:path w="2347594" h="2218690">
                <a:moveTo>
                  <a:pt x="609436" y="1146384"/>
                </a:moveTo>
                <a:lnTo>
                  <a:pt x="592071" y="1142826"/>
                </a:lnTo>
                <a:lnTo>
                  <a:pt x="577800" y="1133155"/>
                </a:lnTo>
                <a:lnTo>
                  <a:pt x="568133" y="1118881"/>
                </a:lnTo>
                <a:lnTo>
                  <a:pt x="564575" y="1101511"/>
                </a:lnTo>
                <a:lnTo>
                  <a:pt x="568133" y="1084141"/>
                </a:lnTo>
                <a:lnTo>
                  <a:pt x="577800" y="1069867"/>
                </a:lnTo>
                <a:lnTo>
                  <a:pt x="592071" y="1060197"/>
                </a:lnTo>
                <a:lnTo>
                  <a:pt x="609436" y="1056638"/>
                </a:lnTo>
                <a:lnTo>
                  <a:pt x="626801" y="1060197"/>
                </a:lnTo>
                <a:lnTo>
                  <a:pt x="641072" y="1069867"/>
                </a:lnTo>
                <a:lnTo>
                  <a:pt x="650740" y="1084141"/>
                </a:lnTo>
                <a:lnTo>
                  <a:pt x="654297" y="1101511"/>
                </a:lnTo>
                <a:lnTo>
                  <a:pt x="650740" y="1118881"/>
                </a:lnTo>
                <a:lnTo>
                  <a:pt x="641072" y="1133155"/>
                </a:lnTo>
                <a:lnTo>
                  <a:pt x="626801" y="1142826"/>
                </a:lnTo>
                <a:lnTo>
                  <a:pt x="609436" y="1146384"/>
                </a:lnTo>
                <a:close/>
              </a:path>
              <a:path w="2347594" h="2218690">
                <a:moveTo>
                  <a:pt x="1174011" y="1146384"/>
                </a:moveTo>
                <a:lnTo>
                  <a:pt x="1156646" y="1142826"/>
                </a:lnTo>
                <a:lnTo>
                  <a:pt x="1142375" y="1133155"/>
                </a:lnTo>
                <a:lnTo>
                  <a:pt x="1132707" y="1118881"/>
                </a:lnTo>
                <a:lnTo>
                  <a:pt x="1129150" y="1101511"/>
                </a:lnTo>
                <a:lnTo>
                  <a:pt x="1132707" y="1084141"/>
                </a:lnTo>
                <a:lnTo>
                  <a:pt x="1142375" y="1069867"/>
                </a:lnTo>
                <a:lnTo>
                  <a:pt x="1156646" y="1060197"/>
                </a:lnTo>
                <a:lnTo>
                  <a:pt x="1174011" y="1056638"/>
                </a:lnTo>
                <a:lnTo>
                  <a:pt x="1191376" y="1060197"/>
                </a:lnTo>
                <a:lnTo>
                  <a:pt x="1205647" y="1069867"/>
                </a:lnTo>
                <a:lnTo>
                  <a:pt x="1215314" y="1084141"/>
                </a:lnTo>
                <a:lnTo>
                  <a:pt x="1218872" y="1101511"/>
                </a:lnTo>
                <a:lnTo>
                  <a:pt x="1215314" y="1118881"/>
                </a:lnTo>
                <a:lnTo>
                  <a:pt x="1205647" y="1133155"/>
                </a:lnTo>
                <a:lnTo>
                  <a:pt x="1191376" y="1142826"/>
                </a:lnTo>
                <a:lnTo>
                  <a:pt x="1174011" y="1146384"/>
                </a:lnTo>
                <a:close/>
              </a:path>
              <a:path w="2347594" h="2218690">
                <a:moveTo>
                  <a:pt x="1737739" y="1146384"/>
                </a:moveTo>
                <a:lnTo>
                  <a:pt x="1720374" y="1142826"/>
                </a:lnTo>
                <a:lnTo>
                  <a:pt x="1706104" y="1133155"/>
                </a:lnTo>
                <a:lnTo>
                  <a:pt x="1696436" y="1118881"/>
                </a:lnTo>
                <a:lnTo>
                  <a:pt x="1692878" y="1101511"/>
                </a:lnTo>
                <a:lnTo>
                  <a:pt x="1696436" y="1084141"/>
                </a:lnTo>
                <a:lnTo>
                  <a:pt x="1706104" y="1069867"/>
                </a:lnTo>
                <a:lnTo>
                  <a:pt x="1720374" y="1060197"/>
                </a:lnTo>
                <a:lnTo>
                  <a:pt x="1737739" y="1056638"/>
                </a:lnTo>
                <a:lnTo>
                  <a:pt x="1755462" y="1060197"/>
                </a:lnTo>
                <a:lnTo>
                  <a:pt x="1769692" y="1069867"/>
                </a:lnTo>
                <a:lnTo>
                  <a:pt x="1779162" y="1084141"/>
                </a:lnTo>
                <a:lnTo>
                  <a:pt x="1782601" y="1101511"/>
                </a:lnTo>
                <a:lnTo>
                  <a:pt x="1779043" y="1118881"/>
                </a:lnTo>
                <a:lnTo>
                  <a:pt x="1769375" y="1133155"/>
                </a:lnTo>
                <a:lnTo>
                  <a:pt x="1755104" y="1142826"/>
                </a:lnTo>
                <a:lnTo>
                  <a:pt x="1737739" y="1146384"/>
                </a:lnTo>
                <a:close/>
              </a:path>
              <a:path w="2347594" h="2218690">
                <a:moveTo>
                  <a:pt x="2302314" y="1146384"/>
                </a:moveTo>
                <a:lnTo>
                  <a:pt x="2284949" y="1142826"/>
                </a:lnTo>
                <a:lnTo>
                  <a:pt x="2270678" y="1133155"/>
                </a:lnTo>
                <a:lnTo>
                  <a:pt x="2261010" y="1118881"/>
                </a:lnTo>
                <a:lnTo>
                  <a:pt x="2257453" y="1101511"/>
                </a:lnTo>
                <a:lnTo>
                  <a:pt x="2261010" y="1084141"/>
                </a:lnTo>
                <a:lnTo>
                  <a:pt x="2270678" y="1069867"/>
                </a:lnTo>
                <a:lnTo>
                  <a:pt x="2284949" y="1060197"/>
                </a:lnTo>
                <a:lnTo>
                  <a:pt x="2302314" y="1056638"/>
                </a:lnTo>
                <a:lnTo>
                  <a:pt x="2319679" y="1060197"/>
                </a:lnTo>
                <a:lnTo>
                  <a:pt x="2333950" y="1069867"/>
                </a:lnTo>
                <a:lnTo>
                  <a:pt x="2343618" y="1084141"/>
                </a:lnTo>
                <a:lnTo>
                  <a:pt x="2347175" y="1101511"/>
                </a:lnTo>
                <a:lnTo>
                  <a:pt x="2343618" y="1118881"/>
                </a:lnTo>
                <a:lnTo>
                  <a:pt x="2333950" y="1133155"/>
                </a:lnTo>
                <a:lnTo>
                  <a:pt x="2319679" y="1142826"/>
                </a:lnTo>
                <a:lnTo>
                  <a:pt x="2302314" y="1146384"/>
                </a:lnTo>
                <a:close/>
              </a:path>
              <a:path w="2347594" h="2218690">
                <a:moveTo>
                  <a:pt x="45708" y="1667084"/>
                </a:moveTo>
                <a:lnTo>
                  <a:pt x="28342" y="1663525"/>
                </a:lnTo>
                <a:lnTo>
                  <a:pt x="14071" y="1653855"/>
                </a:lnTo>
                <a:lnTo>
                  <a:pt x="4403" y="1639580"/>
                </a:lnTo>
                <a:lnTo>
                  <a:pt x="846" y="1622210"/>
                </a:lnTo>
                <a:lnTo>
                  <a:pt x="4403" y="1604841"/>
                </a:lnTo>
                <a:lnTo>
                  <a:pt x="14071" y="1590566"/>
                </a:lnTo>
                <a:lnTo>
                  <a:pt x="28342" y="1580896"/>
                </a:lnTo>
                <a:lnTo>
                  <a:pt x="45708" y="1577337"/>
                </a:lnTo>
                <a:lnTo>
                  <a:pt x="63073" y="1580896"/>
                </a:lnTo>
                <a:lnTo>
                  <a:pt x="77343" y="1590566"/>
                </a:lnTo>
                <a:lnTo>
                  <a:pt x="87011" y="1604841"/>
                </a:lnTo>
                <a:lnTo>
                  <a:pt x="90569" y="1622210"/>
                </a:lnTo>
                <a:lnTo>
                  <a:pt x="87011" y="1639580"/>
                </a:lnTo>
                <a:lnTo>
                  <a:pt x="77343" y="1653855"/>
                </a:lnTo>
                <a:lnTo>
                  <a:pt x="63073" y="1663525"/>
                </a:lnTo>
                <a:lnTo>
                  <a:pt x="45708" y="1667084"/>
                </a:lnTo>
                <a:close/>
              </a:path>
              <a:path w="2347594" h="2218690">
                <a:moveTo>
                  <a:pt x="609436" y="1667084"/>
                </a:moveTo>
                <a:lnTo>
                  <a:pt x="592071" y="1663525"/>
                </a:lnTo>
                <a:lnTo>
                  <a:pt x="577800" y="1653855"/>
                </a:lnTo>
                <a:lnTo>
                  <a:pt x="568133" y="1639580"/>
                </a:lnTo>
                <a:lnTo>
                  <a:pt x="564575" y="1622210"/>
                </a:lnTo>
                <a:lnTo>
                  <a:pt x="568133" y="1604841"/>
                </a:lnTo>
                <a:lnTo>
                  <a:pt x="577800" y="1590566"/>
                </a:lnTo>
                <a:lnTo>
                  <a:pt x="592071" y="1580896"/>
                </a:lnTo>
                <a:lnTo>
                  <a:pt x="609436" y="1577337"/>
                </a:lnTo>
                <a:lnTo>
                  <a:pt x="627158" y="1580896"/>
                </a:lnTo>
                <a:lnTo>
                  <a:pt x="641389" y="1590566"/>
                </a:lnTo>
                <a:lnTo>
                  <a:pt x="650859" y="1604841"/>
                </a:lnTo>
                <a:lnTo>
                  <a:pt x="654297" y="1622210"/>
                </a:lnTo>
                <a:lnTo>
                  <a:pt x="650740" y="1639580"/>
                </a:lnTo>
                <a:lnTo>
                  <a:pt x="641072" y="1653855"/>
                </a:lnTo>
                <a:lnTo>
                  <a:pt x="626801" y="1663525"/>
                </a:lnTo>
                <a:lnTo>
                  <a:pt x="609436" y="1667084"/>
                </a:lnTo>
                <a:close/>
              </a:path>
              <a:path w="2347594" h="2218690">
                <a:moveTo>
                  <a:pt x="1174011" y="1667084"/>
                </a:moveTo>
                <a:lnTo>
                  <a:pt x="1156646" y="1663525"/>
                </a:lnTo>
                <a:lnTo>
                  <a:pt x="1142375" y="1653855"/>
                </a:lnTo>
                <a:lnTo>
                  <a:pt x="1132707" y="1639580"/>
                </a:lnTo>
                <a:lnTo>
                  <a:pt x="1129150" y="1622210"/>
                </a:lnTo>
                <a:lnTo>
                  <a:pt x="1132707" y="1604841"/>
                </a:lnTo>
                <a:lnTo>
                  <a:pt x="1142375" y="1590566"/>
                </a:lnTo>
                <a:lnTo>
                  <a:pt x="1156646" y="1580896"/>
                </a:lnTo>
                <a:lnTo>
                  <a:pt x="1174011" y="1577337"/>
                </a:lnTo>
                <a:lnTo>
                  <a:pt x="1191376" y="1580896"/>
                </a:lnTo>
                <a:lnTo>
                  <a:pt x="1205647" y="1590566"/>
                </a:lnTo>
                <a:lnTo>
                  <a:pt x="1215314" y="1604841"/>
                </a:lnTo>
                <a:lnTo>
                  <a:pt x="1218872" y="1622210"/>
                </a:lnTo>
                <a:lnTo>
                  <a:pt x="1215314" y="1639580"/>
                </a:lnTo>
                <a:lnTo>
                  <a:pt x="1205647" y="1653855"/>
                </a:lnTo>
                <a:lnTo>
                  <a:pt x="1191376" y="1663525"/>
                </a:lnTo>
                <a:lnTo>
                  <a:pt x="1174011" y="1667084"/>
                </a:lnTo>
                <a:close/>
              </a:path>
              <a:path w="2347594" h="2218690">
                <a:moveTo>
                  <a:pt x="1737739" y="1667084"/>
                </a:moveTo>
                <a:lnTo>
                  <a:pt x="1720374" y="1663525"/>
                </a:lnTo>
                <a:lnTo>
                  <a:pt x="1706104" y="1653855"/>
                </a:lnTo>
                <a:lnTo>
                  <a:pt x="1696436" y="1639580"/>
                </a:lnTo>
                <a:lnTo>
                  <a:pt x="1692878" y="1622210"/>
                </a:lnTo>
                <a:lnTo>
                  <a:pt x="1696436" y="1604841"/>
                </a:lnTo>
                <a:lnTo>
                  <a:pt x="1706104" y="1590566"/>
                </a:lnTo>
                <a:lnTo>
                  <a:pt x="1720374" y="1580896"/>
                </a:lnTo>
                <a:lnTo>
                  <a:pt x="1737739" y="1577337"/>
                </a:lnTo>
                <a:lnTo>
                  <a:pt x="1755581" y="1580896"/>
                </a:lnTo>
                <a:lnTo>
                  <a:pt x="1770010" y="1590566"/>
                </a:lnTo>
                <a:lnTo>
                  <a:pt x="1779519" y="1604841"/>
                </a:lnTo>
                <a:lnTo>
                  <a:pt x="1782601" y="1622210"/>
                </a:lnTo>
                <a:lnTo>
                  <a:pt x="1779043" y="1639580"/>
                </a:lnTo>
                <a:lnTo>
                  <a:pt x="1769375" y="1653855"/>
                </a:lnTo>
                <a:lnTo>
                  <a:pt x="1755104" y="1663525"/>
                </a:lnTo>
                <a:lnTo>
                  <a:pt x="1737739" y="1667084"/>
                </a:lnTo>
                <a:close/>
              </a:path>
              <a:path w="2347594" h="2218690">
                <a:moveTo>
                  <a:pt x="2302314" y="1667084"/>
                </a:moveTo>
                <a:lnTo>
                  <a:pt x="2284949" y="1663525"/>
                </a:lnTo>
                <a:lnTo>
                  <a:pt x="2270678" y="1653855"/>
                </a:lnTo>
                <a:lnTo>
                  <a:pt x="2261010" y="1639580"/>
                </a:lnTo>
                <a:lnTo>
                  <a:pt x="2257453" y="1622210"/>
                </a:lnTo>
                <a:lnTo>
                  <a:pt x="2261010" y="1604841"/>
                </a:lnTo>
                <a:lnTo>
                  <a:pt x="2270678" y="1590566"/>
                </a:lnTo>
                <a:lnTo>
                  <a:pt x="2284949" y="1580896"/>
                </a:lnTo>
                <a:lnTo>
                  <a:pt x="2302314" y="1577337"/>
                </a:lnTo>
                <a:lnTo>
                  <a:pt x="2319679" y="1580896"/>
                </a:lnTo>
                <a:lnTo>
                  <a:pt x="2333950" y="1590566"/>
                </a:lnTo>
                <a:lnTo>
                  <a:pt x="2343618" y="1604841"/>
                </a:lnTo>
                <a:lnTo>
                  <a:pt x="2347175" y="1622210"/>
                </a:lnTo>
                <a:lnTo>
                  <a:pt x="2343618" y="1639580"/>
                </a:lnTo>
                <a:lnTo>
                  <a:pt x="2333950" y="1653855"/>
                </a:lnTo>
                <a:lnTo>
                  <a:pt x="2319679" y="1663525"/>
                </a:lnTo>
                <a:lnTo>
                  <a:pt x="2302314" y="1667084"/>
                </a:lnTo>
                <a:close/>
              </a:path>
              <a:path w="2347594" h="2218690">
                <a:moveTo>
                  <a:pt x="45708" y="2218263"/>
                </a:moveTo>
                <a:lnTo>
                  <a:pt x="28342" y="2214704"/>
                </a:lnTo>
                <a:lnTo>
                  <a:pt x="14071" y="2205034"/>
                </a:lnTo>
                <a:lnTo>
                  <a:pt x="4403" y="2190759"/>
                </a:lnTo>
                <a:lnTo>
                  <a:pt x="846" y="2173390"/>
                </a:lnTo>
                <a:lnTo>
                  <a:pt x="4403" y="2156020"/>
                </a:lnTo>
                <a:lnTo>
                  <a:pt x="14071" y="2141745"/>
                </a:lnTo>
                <a:lnTo>
                  <a:pt x="28342" y="2132075"/>
                </a:lnTo>
                <a:lnTo>
                  <a:pt x="45708" y="2128516"/>
                </a:lnTo>
                <a:lnTo>
                  <a:pt x="63073" y="2132075"/>
                </a:lnTo>
                <a:lnTo>
                  <a:pt x="77343" y="2141745"/>
                </a:lnTo>
                <a:lnTo>
                  <a:pt x="87011" y="2156020"/>
                </a:lnTo>
                <a:lnTo>
                  <a:pt x="90569" y="2173390"/>
                </a:lnTo>
                <a:lnTo>
                  <a:pt x="87011" y="2190759"/>
                </a:lnTo>
                <a:lnTo>
                  <a:pt x="77343" y="2205034"/>
                </a:lnTo>
                <a:lnTo>
                  <a:pt x="63073" y="2214704"/>
                </a:lnTo>
                <a:lnTo>
                  <a:pt x="45708" y="2218263"/>
                </a:lnTo>
                <a:close/>
              </a:path>
              <a:path w="2347594" h="2218690">
                <a:moveTo>
                  <a:pt x="609436" y="2218263"/>
                </a:moveTo>
                <a:lnTo>
                  <a:pt x="592071" y="2214704"/>
                </a:lnTo>
                <a:lnTo>
                  <a:pt x="577800" y="2205034"/>
                </a:lnTo>
                <a:lnTo>
                  <a:pt x="568133" y="2190759"/>
                </a:lnTo>
                <a:lnTo>
                  <a:pt x="564575" y="2173390"/>
                </a:lnTo>
                <a:lnTo>
                  <a:pt x="568133" y="2156020"/>
                </a:lnTo>
                <a:lnTo>
                  <a:pt x="577800" y="2141745"/>
                </a:lnTo>
                <a:lnTo>
                  <a:pt x="592071" y="2132075"/>
                </a:lnTo>
                <a:lnTo>
                  <a:pt x="609436" y="2128516"/>
                </a:lnTo>
                <a:lnTo>
                  <a:pt x="627277" y="2132075"/>
                </a:lnTo>
                <a:lnTo>
                  <a:pt x="641707" y="2141745"/>
                </a:lnTo>
                <a:lnTo>
                  <a:pt x="651216" y="2156020"/>
                </a:lnTo>
                <a:lnTo>
                  <a:pt x="654297" y="2173390"/>
                </a:lnTo>
                <a:lnTo>
                  <a:pt x="650740" y="2190759"/>
                </a:lnTo>
                <a:lnTo>
                  <a:pt x="641072" y="2205034"/>
                </a:lnTo>
                <a:lnTo>
                  <a:pt x="626801" y="2214704"/>
                </a:lnTo>
                <a:lnTo>
                  <a:pt x="609436" y="2218263"/>
                </a:lnTo>
                <a:close/>
              </a:path>
              <a:path w="2347594" h="2218690">
                <a:moveTo>
                  <a:pt x="1174011" y="2218263"/>
                </a:moveTo>
                <a:lnTo>
                  <a:pt x="1156646" y="2214704"/>
                </a:lnTo>
                <a:lnTo>
                  <a:pt x="1142375" y="2205034"/>
                </a:lnTo>
                <a:lnTo>
                  <a:pt x="1132707" y="2190759"/>
                </a:lnTo>
                <a:lnTo>
                  <a:pt x="1129150" y="2173390"/>
                </a:lnTo>
                <a:lnTo>
                  <a:pt x="1132707" y="2156020"/>
                </a:lnTo>
                <a:lnTo>
                  <a:pt x="1142375" y="2141745"/>
                </a:lnTo>
                <a:lnTo>
                  <a:pt x="1156646" y="2132075"/>
                </a:lnTo>
                <a:lnTo>
                  <a:pt x="1174011" y="2128516"/>
                </a:lnTo>
                <a:lnTo>
                  <a:pt x="1191376" y="2132075"/>
                </a:lnTo>
                <a:lnTo>
                  <a:pt x="1205647" y="2141745"/>
                </a:lnTo>
                <a:lnTo>
                  <a:pt x="1215314" y="2156020"/>
                </a:lnTo>
                <a:lnTo>
                  <a:pt x="1218872" y="2173390"/>
                </a:lnTo>
                <a:lnTo>
                  <a:pt x="1215314" y="2190759"/>
                </a:lnTo>
                <a:lnTo>
                  <a:pt x="1205647" y="2205034"/>
                </a:lnTo>
                <a:lnTo>
                  <a:pt x="1191376" y="2214704"/>
                </a:lnTo>
                <a:lnTo>
                  <a:pt x="1174011" y="2218263"/>
                </a:lnTo>
                <a:close/>
              </a:path>
              <a:path w="2347594" h="2218690">
                <a:moveTo>
                  <a:pt x="1737739" y="2218263"/>
                </a:moveTo>
                <a:lnTo>
                  <a:pt x="1720374" y="2214704"/>
                </a:lnTo>
                <a:lnTo>
                  <a:pt x="1706104" y="2205034"/>
                </a:lnTo>
                <a:lnTo>
                  <a:pt x="1696436" y="2190759"/>
                </a:lnTo>
                <a:lnTo>
                  <a:pt x="1692878" y="2173390"/>
                </a:lnTo>
                <a:lnTo>
                  <a:pt x="1696436" y="2156020"/>
                </a:lnTo>
                <a:lnTo>
                  <a:pt x="1706104" y="2141745"/>
                </a:lnTo>
                <a:lnTo>
                  <a:pt x="1720374" y="2132075"/>
                </a:lnTo>
                <a:lnTo>
                  <a:pt x="1737739" y="2128516"/>
                </a:lnTo>
                <a:lnTo>
                  <a:pt x="1755581" y="2132075"/>
                </a:lnTo>
                <a:lnTo>
                  <a:pt x="1770010" y="2141745"/>
                </a:lnTo>
                <a:lnTo>
                  <a:pt x="1779519" y="2156020"/>
                </a:lnTo>
                <a:lnTo>
                  <a:pt x="1782601" y="2173390"/>
                </a:lnTo>
                <a:lnTo>
                  <a:pt x="1779043" y="2190759"/>
                </a:lnTo>
                <a:lnTo>
                  <a:pt x="1769375" y="2205034"/>
                </a:lnTo>
                <a:lnTo>
                  <a:pt x="1755104" y="2214704"/>
                </a:lnTo>
                <a:lnTo>
                  <a:pt x="1737739" y="2218263"/>
                </a:lnTo>
                <a:close/>
              </a:path>
              <a:path w="2347594" h="2218690">
                <a:moveTo>
                  <a:pt x="2302314" y="2218263"/>
                </a:moveTo>
                <a:lnTo>
                  <a:pt x="2284949" y="2214704"/>
                </a:lnTo>
                <a:lnTo>
                  <a:pt x="2270678" y="2205034"/>
                </a:lnTo>
                <a:lnTo>
                  <a:pt x="2261010" y="2190759"/>
                </a:lnTo>
                <a:lnTo>
                  <a:pt x="2257453" y="2173390"/>
                </a:lnTo>
                <a:lnTo>
                  <a:pt x="2261010" y="2156020"/>
                </a:lnTo>
                <a:lnTo>
                  <a:pt x="2270678" y="2141745"/>
                </a:lnTo>
                <a:lnTo>
                  <a:pt x="2284949" y="2132075"/>
                </a:lnTo>
                <a:lnTo>
                  <a:pt x="2302314" y="2128516"/>
                </a:lnTo>
                <a:lnTo>
                  <a:pt x="2319679" y="2132075"/>
                </a:lnTo>
                <a:lnTo>
                  <a:pt x="2333950" y="2141745"/>
                </a:lnTo>
                <a:lnTo>
                  <a:pt x="2343618" y="2156020"/>
                </a:lnTo>
                <a:lnTo>
                  <a:pt x="2347175" y="2173390"/>
                </a:lnTo>
                <a:lnTo>
                  <a:pt x="2343618" y="2190759"/>
                </a:lnTo>
                <a:lnTo>
                  <a:pt x="2333950" y="2205034"/>
                </a:lnTo>
                <a:lnTo>
                  <a:pt x="2319679" y="2214704"/>
                </a:lnTo>
                <a:lnTo>
                  <a:pt x="2302314" y="2218263"/>
                </a:lnTo>
                <a:close/>
              </a:path>
            </a:pathLst>
          </a:custGeom>
          <a:solidFill>
            <a:srgbClr val="FFFFFF"/>
          </a:solidFill>
        </p:spPr>
        <p:txBody>
          <a:bodyPr wrap="square" lIns="0" tIns="0" rIns="0" bIns="0" rtlCol="0"/>
          <a:lstStyle/>
          <a:p>
            <a:endParaRPr sz="1200"/>
          </a:p>
        </p:txBody>
      </p:sp>
      <p:sp>
        <p:nvSpPr>
          <p:cNvPr id="9" name="object 9"/>
          <p:cNvSpPr/>
          <p:nvPr/>
        </p:nvSpPr>
        <p:spPr>
          <a:xfrm>
            <a:off x="3124993" y="6346559"/>
            <a:ext cx="1565063" cy="407247"/>
          </a:xfrm>
          <a:custGeom>
            <a:avLst/>
            <a:gdLst/>
            <a:ahLst/>
            <a:cxnLst/>
            <a:rect l="l" t="t" r="r" b="b"/>
            <a:pathLst>
              <a:path w="2347595" h="610870">
                <a:moveTo>
                  <a:pt x="44861" y="90593"/>
                </a:moveTo>
                <a:lnTo>
                  <a:pt x="27496" y="87034"/>
                </a:lnTo>
                <a:lnTo>
                  <a:pt x="13225" y="77364"/>
                </a:lnTo>
                <a:lnTo>
                  <a:pt x="3557" y="63089"/>
                </a:lnTo>
                <a:lnTo>
                  <a:pt x="0" y="45719"/>
                </a:lnTo>
                <a:lnTo>
                  <a:pt x="3557" y="28350"/>
                </a:lnTo>
                <a:lnTo>
                  <a:pt x="13225" y="14075"/>
                </a:lnTo>
                <a:lnTo>
                  <a:pt x="27496" y="4405"/>
                </a:lnTo>
                <a:lnTo>
                  <a:pt x="44861" y="846"/>
                </a:lnTo>
                <a:lnTo>
                  <a:pt x="62583" y="4405"/>
                </a:lnTo>
                <a:lnTo>
                  <a:pt x="76814" y="14075"/>
                </a:lnTo>
                <a:lnTo>
                  <a:pt x="86284" y="28350"/>
                </a:lnTo>
                <a:lnTo>
                  <a:pt x="89722" y="45719"/>
                </a:lnTo>
                <a:lnTo>
                  <a:pt x="86165" y="63089"/>
                </a:lnTo>
                <a:lnTo>
                  <a:pt x="76497" y="77364"/>
                </a:lnTo>
                <a:lnTo>
                  <a:pt x="62226" y="87034"/>
                </a:lnTo>
                <a:lnTo>
                  <a:pt x="44861" y="90593"/>
                </a:lnTo>
                <a:close/>
              </a:path>
              <a:path w="2347595" h="610870">
                <a:moveTo>
                  <a:pt x="609436" y="89746"/>
                </a:moveTo>
                <a:lnTo>
                  <a:pt x="592071" y="86187"/>
                </a:lnTo>
                <a:lnTo>
                  <a:pt x="577800" y="76517"/>
                </a:lnTo>
                <a:lnTo>
                  <a:pt x="568132" y="62243"/>
                </a:lnTo>
                <a:lnTo>
                  <a:pt x="564574" y="44873"/>
                </a:lnTo>
                <a:lnTo>
                  <a:pt x="568132" y="27503"/>
                </a:lnTo>
                <a:lnTo>
                  <a:pt x="577800" y="13229"/>
                </a:lnTo>
                <a:lnTo>
                  <a:pt x="592071" y="3558"/>
                </a:lnTo>
                <a:lnTo>
                  <a:pt x="609436" y="0"/>
                </a:lnTo>
                <a:lnTo>
                  <a:pt x="626801" y="3558"/>
                </a:lnTo>
                <a:lnTo>
                  <a:pt x="641071" y="13229"/>
                </a:lnTo>
                <a:lnTo>
                  <a:pt x="650739" y="27503"/>
                </a:lnTo>
                <a:lnTo>
                  <a:pt x="654297" y="44873"/>
                </a:lnTo>
                <a:lnTo>
                  <a:pt x="650739" y="62243"/>
                </a:lnTo>
                <a:lnTo>
                  <a:pt x="641071" y="76517"/>
                </a:lnTo>
                <a:lnTo>
                  <a:pt x="626801" y="86187"/>
                </a:lnTo>
                <a:lnTo>
                  <a:pt x="609436" y="89746"/>
                </a:lnTo>
                <a:close/>
              </a:path>
              <a:path w="2347595" h="610870">
                <a:moveTo>
                  <a:pt x="1173164" y="89746"/>
                </a:moveTo>
                <a:lnTo>
                  <a:pt x="1155799" y="86187"/>
                </a:lnTo>
                <a:lnTo>
                  <a:pt x="1141528" y="76517"/>
                </a:lnTo>
                <a:lnTo>
                  <a:pt x="1131861" y="62243"/>
                </a:lnTo>
                <a:lnTo>
                  <a:pt x="1128303" y="44873"/>
                </a:lnTo>
                <a:lnTo>
                  <a:pt x="1131861" y="27503"/>
                </a:lnTo>
                <a:lnTo>
                  <a:pt x="1141528" y="13229"/>
                </a:lnTo>
                <a:lnTo>
                  <a:pt x="1155799" y="3558"/>
                </a:lnTo>
                <a:lnTo>
                  <a:pt x="1173164" y="0"/>
                </a:lnTo>
                <a:lnTo>
                  <a:pt x="1190886" y="3558"/>
                </a:lnTo>
                <a:lnTo>
                  <a:pt x="1205117" y="13229"/>
                </a:lnTo>
                <a:lnTo>
                  <a:pt x="1214587" y="27503"/>
                </a:lnTo>
                <a:lnTo>
                  <a:pt x="1218025" y="44873"/>
                </a:lnTo>
                <a:lnTo>
                  <a:pt x="1214468" y="62243"/>
                </a:lnTo>
                <a:lnTo>
                  <a:pt x="1204800" y="76517"/>
                </a:lnTo>
                <a:lnTo>
                  <a:pt x="1190529" y="86187"/>
                </a:lnTo>
                <a:lnTo>
                  <a:pt x="1173164" y="89746"/>
                </a:lnTo>
                <a:close/>
              </a:path>
              <a:path w="2347595" h="610870">
                <a:moveTo>
                  <a:pt x="1737739" y="89746"/>
                </a:moveTo>
                <a:lnTo>
                  <a:pt x="1720374" y="86187"/>
                </a:lnTo>
                <a:lnTo>
                  <a:pt x="1706103" y="76517"/>
                </a:lnTo>
                <a:lnTo>
                  <a:pt x="1696435" y="62243"/>
                </a:lnTo>
                <a:lnTo>
                  <a:pt x="1692878" y="44873"/>
                </a:lnTo>
                <a:lnTo>
                  <a:pt x="1696435" y="27503"/>
                </a:lnTo>
                <a:lnTo>
                  <a:pt x="1706103" y="13229"/>
                </a:lnTo>
                <a:lnTo>
                  <a:pt x="1720374" y="3558"/>
                </a:lnTo>
                <a:lnTo>
                  <a:pt x="1737739" y="0"/>
                </a:lnTo>
                <a:lnTo>
                  <a:pt x="1755104" y="3558"/>
                </a:lnTo>
                <a:lnTo>
                  <a:pt x="1769375" y="13229"/>
                </a:lnTo>
                <a:lnTo>
                  <a:pt x="1779042" y="27503"/>
                </a:lnTo>
                <a:lnTo>
                  <a:pt x="1782600" y="44873"/>
                </a:lnTo>
                <a:lnTo>
                  <a:pt x="1779042" y="62243"/>
                </a:lnTo>
                <a:lnTo>
                  <a:pt x="1769375" y="76517"/>
                </a:lnTo>
                <a:lnTo>
                  <a:pt x="1755104" y="86187"/>
                </a:lnTo>
                <a:lnTo>
                  <a:pt x="1737739" y="89746"/>
                </a:lnTo>
                <a:close/>
              </a:path>
              <a:path w="2347595" h="610870">
                <a:moveTo>
                  <a:pt x="2301467" y="90593"/>
                </a:moveTo>
                <a:lnTo>
                  <a:pt x="2284102" y="87034"/>
                </a:lnTo>
                <a:lnTo>
                  <a:pt x="2269832" y="77364"/>
                </a:lnTo>
                <a:lnTo>
                  <a:pt x="2260164" y="63089"/>
                </a:lnTo>
                <a:lnTo>
                  <a:pt x="2256606" y="45719"/>
                </a:lnTo>
                <a:lnTo>
                  <a:pt x="2260164" y="28350"/>
                </a:lnTo>
                <a:lnTo>
                  <a:pt x="2269832" y="14075"/>
                </a:lnTo>
                <a:lnTo>
                  <a:pt x="2284102" y="4405"/>
                </a:lnTo>
                <a:lnTo>
                  <a:pt x="2301467" y="846"/>
                </a:lnTo>
                <a:lnTo>
                  <a:pt x="2318833" y="4405"/>
                </a:lnTo>
                <a:lnTo>
                  <a:pt x="2333103" y="14075"/>
                </a:lnTo>
                <a:lnTo>
                  <a:pt x="2342771" y="28350"/>
                </a:lnTo>
                <a:lnTo>
                  <a:pt x="2346329" y="45719"/>
                </a:lnTo>
                <a:lnTo>
                  <a:pt x="2342771" y="63089"/>
                </a:lnTo>
                <a:lnTo>
                  <a:pt x="2333103" y="77364"/>
                </a:lnTo>
                <a:lnTo>
                  <a:pt x="2318833" y="87034"/>
                </a:lnTo>
                <a:lnTo>
                  <a:pt x="2301467" y="90593"/>
                </a:lnTo>
                <a:close/>
              </a:path>
              <a:path w="2347595" h="610870">
                <a:moveTo>
                  <a:pt x="44861" y="610445"/>
                </a:moveTo>
                <a:lnTo>
                  <a:pt x="27496" y="606887"/>
                </a:lnTo>
                <a:lnTo>
                  <a:pt x="13225" y="597216"/>
                </a:lnTo>
                <a:lnTo>
                  <a:pt x="3557" y="582942"/>
                </a:lnTo>
                <a:lnTo>
                  <a:pt x="0" y="565572"/>
                </a:lnTo>
                <a:lnTo>
                  <a:pt x="3557" y="548202"/>
                </a:lnTo>
                <a:lnTo>
                  <a:pt x="13225" y="533928"/>
                </a:lnTo>
                <a:lnTo>
                  <a:pt x="27496" y="524257"/>
                </a:lnTo>
                <a:lnTo>
                  <a:pt x="44861" y="520699"/>
                </a:lnTo>
                <a:lnTo>
                  <a:pt x="62702" y="524257"/>
                </a:lnTo>
                <a:lnTo>
                  <a:pt x="77131" y="533928"/>
                </a:lnTo>
                <a:lnTo>
                  <a:pt x="86641" y="548202"/>
                </a:lnTo>
                <a:lnTo>
                  <a:pt x="89722" y="565572"/>
                </a:lnTo>
                <a:lnTo>
                  <a:pt x="86165" y="582942"/>
                </a:lnTo>
                <a:lnTo>
                  <a:pt x="76497" y="597216"/>
                </a:lnTo>
                <a:lnTo>
                  <a:pt x="62226" y="606887"/>
                </a:lnTo>
                <a:lnTo>
                  <a:pt x="44861" y="610445"/>
                </a:lnTo>
                <a:close/>
              </a:path>
              <a:path w="2347595" h="610870">
                <a:moveTo>
                  <a:pt x="609436" y="610445"/>
                </a:moveTo>
                <a:lnTo>
                  <a:pt x="592071" y="606887"/>
                </a:lnTo>
                <a:lnTo>
                  <a:pt x="577800" y="597216"/>
                </a:lnTo>
                <a:lnTo>
                  <a:pt x="568132" y="582942"/>
                </a:lnTo>
                <a:lnTo>
                  <a:pt x="564574" y="565572"/>
                </a:lnTo>
                <a:lnTo>
                  <a:pt x="568132" y="548202"/>
                </a:lnTo>
                <a:lnTo>
                  <a:pt x="577800" y="533928"/>
                </a:lnTo>
                <a:lnTo>
                  <a:pt x="592071" y="524257"/>
                </a:lnTo>
                <a:lnTo>
                  <a:pt x="609436" y="520699"/>
                </a:lnTo>
                <a:lnTo>
                  <a:pt x="626801" y="524257"/>
                </a:lnTo>
                <a:lnTo>
                  <a:pt x="641071" y="533928"/>
                </a:lnTo>
                <a:lnTo>
                  <a:pt x="650739" y="548202"/>
                </a:lnTo>
                <a:lnTo>
                  <a:pt x="654297" y="565572"/>
                </a:lnTo>
                <a:lnTo>
                  <a:pt x="650739" y="582942"/>
                </a:lnTo>
                <a:lnTo>
                  <a:pt x="641071" y="597216"/>
                </a:lnTo>
                <a:lnTo>
                  <a:pt x="626801" y="606887"/>
                </a:lnTo>
                <a:lnTo>
                  <a:pt x="609436" y="610445"/>
                </a:lnTo>
                <a:close/>
              </a:path>
              <a:path w="2347595" h="610870">
                <a:moveTo>
                  <a:pt x="1173164" y="610445"/>
                </a:moveTo>
                <a:lnTo>
                  <a:pt x="1155799" y="606887"/>
                </a:lnTo>
                <a:lnTo>
                  <a:pt x="1141528" y="597216"/>
                </a:lnTo>
                <a:lnTo>
                  <a:pt x="1131861" y="582942"/>
                </a:lnTo>
                <a:lnTo>
                  <a:pt x="1128303" y="565572"/>
                </a:lnTo>
                <a:lnTo>
                  <a:pt x="1131861" y="548202"/>
                </a:lnTo>
                <a:lnTo>
                  <a:pt x="1141528" y="533928"/>
                </a:lnTo>
                <a:lnTo>
                  <a:pt x="1155799" y="524257"/>
                </a:lnTo>
                <a:lnTo>
                  <a:pt x="1173164" y="520699"/>
                </a:lnTo>
                <a:lnTo>
                  <a:pt x="1191005" y="524257"/>
                </a:lnTo>
                <a:lnTo>
                  <a:pt x="1205435" y="533928"/>
                </a:lnTo>
                <a:lnTo>
                  <a:pt x="1214944" y="548202"/>
                </a:lnTo>
                <a:lnTo>
                  <a:pt x="1218025" y="565572"/>
                </a:lnTo>
                <a:lnTo>
                  <a:pt x="1214468" y="582942"/>
                </a:lnTo>
                <a:lnTo>
                  <a:pt x="1204800" y="597216"/>
                </a:lnTo>
                <a:lnTo>
                  <a:pt x="1190529" y="606887"/>
                </a:lnTo>
                <a:lnTo>
                  <a:pt x="1173164" y="610445"/>
                </a:lnTo>
                <a:close/>
              </a:path>
              <a:path w="2347595" h="610870">
                <a:moveTo>
                  <a:pt x="1737739" y="610445"/>
                </a:moveTo>
                <a:lnTo>
                  <a:pt x="1720374" y="606887"/>
                </a:lnTo>
                <a:lnTo>
                  <a:pt x="1706103" y="597216"/>
                </a:lnTo>
                <a:lnTo>
                  <a:pt x="1696435" y="582942"/>
                </a:lnTo>
                <a:lnTo>
                  <a:pt x="1692878" y="565572"/>
                </a:lnTo>
                <a:lnTo>
                  <a:pt x="1696435" y="548202"/>
                </a:lnTo>
                <a:lnTo>
                  <a:pt x="1706103" y="533928"/>
                </a:lnTo>
                <a:lnTo>
                  <a:pt x="1720374" y="524257"/>
                </a:lnTo>
                <a:lnTo>
                  <a:pt x="1737739" y="520699"/>
                </a:lnTo>
                <a:lnTo>
                  <a:pt x="1755461" y="524257"/>
                </a:lnTo>
                <a:lnTo>
                  <a:pt x="1769692" y="533928"/>
                </a:lnTo>
                <a:lnTo>
                  <a:pt x="1779162" y="548202"/>
                </a:lnTo>
                <a:lnTo>
                  <a:pt x="1782600" y="565572"/>
                </a:lnTo>
                <a:lnTo>
                  <a:pt x="1779042" y="582942"/>
                </a:lnTo>
                <a:lnTo>
                  <a:pt x="1769375" y="597216"/>
                </a:lnTo>
                <a:lnTo>
                  <a:pt x="1755104" y="606887"/>
                </a:lnTo>
                <a:lnTo>
                  <a:pt x="1737739" y="610445"/>
                </a:lnTo>
                <a:close/>
              </a:path>
              <a:path w="2347595" h="610870">
                <a:moveTo>
                  <a:pt x="2302314" y="610445"/>
                </a:moveTo>
                <a:lnTo>
                  <a:pt x="2284949" y="606887"/>
                </a:lnTo>
                <a:lnTo>
                  <a:pt x="2270678" y="597216"/>
                </a:lnTo>
                <a:lnTo>
                  <a:pt x="2261010" y="582942"/>
                </a:lnTo>
                <a:lnTo>
                  <a:pt x="2257452" y="565572"/>
                </a:lnTo>
                <a:lnTo>
                  <a:pt x="2261010" y="548202"/>
                </a:lnTo>
                <a:lnTo>
                  <a:pt x="2270678" y="533928"/>
                </a:lnTo>
                <a:lnTo>
                  <a:pt x="2284949" y="524257"/>
                </a:lnTo>
                <a:lnTo>
                  <a:pt x="2302314" y="520699"/>
                </a:lnTo>
                <a:lnTo>
                  <a:pt x="2319679" y="524257"/>
                </a:lnTo>
                <a:lnTo>
                  <a:pt x="2333949" y="533928"/>
                </a:lnTo>
                <a:lnTo>
                  <a:pt x="2343617" y="548202"/>
                </a:lnTo>
                <a:lnTo>
                  <a:pt x="2347175" y="565572"/>
                </a:lnTo>
                <a:lnTo>
                  <a:pt x="2343617" y="582942"/>
                </a:lnTo>
                <a:lnTo>
                  <a:pt x="2333949" y="597216"/>
                </a:lnTo>
                <a:lnTo>
                  <a:pt x="2319679" y="606887"/>
                </a:lnTo>
                <a:lnTo>
                  <a:pt x="2302314" y="610445"/>
                </a:lnTo>
                <a:close/>
              </a:path>
            </a:pathLst>
          </a:custGeom>
          <a:solidFill>
            <a:srgbClr val="FFFFFF"/>
          </a:solidFill>
        </p:spPr>
        <p:txBody>
          <a:bodyPr wrap="square" lIns="0" tIns="0" rIns="0" bIns="0" rtlCol="0"/>
          <a:lstStyle/>
          <a:p>
            <a:endParaRPr sz="1200"/>
          </a:p>
        </p:txBody>
      </p:sp>
      <p:sp>
        <p:nvSpPr>
          <p:cNvPr id="10" name="object 10"/>
          <p:cNvSpPr/>
          <p:nvPr/>
        </p:nvSpPr>
        <p:spPr>
          <a:xfrm>
            <a:off x="9019628" y="805383"/>
            <a:ext cx="2532875" cy="1060402"/>
          </a:xfrm>
          <a:prstGeom prst="rect">
            <a:avLst/>
          </a:prstGeom>
          <a:blipFill>
            <a:blip r:embed="rId4" cstate="print"/>
            <a:stretch>
              <a:fillRect/>
            </a:stretch>
          </a:blipFill>
        </p:spPr>
        <p:txBody>
          <a:bodyPr wrap="square" lIns="0" tIns="0" rIns="0" bIns="0" rtlCol="0"/>
          <a:lstStyle/>
          <a:p>
            <a:endParaRPr sz="1200"/>
          </a:p>
        </p:txBody>
      </p:sp>
      <p:sp>
        <p:nvSpPr>
          <p:cNvPr id="11" name="object 11"/>
          <p:cNvSpPr txBox="1">
            <a:spLocks noGrp="1"/>
          </p:cNvSpPr>
          <p:nvPr>
            <p:ph type="title"/>
          </p:nvPr>
        </p:nvSpPr>
        <p:spPr>
          <a:xfrm>
            <a:off x="530147" y="1722588"/>
            <a:ext cx="5645997" cy="369332"/>
          </a:xfrm>
          <a:prstGeom prst="rect">
            <a:avLst/>
          </a:prstGeom>
        </p:spPr>
        <p:txBody>
          <a:bodyPr vert="horz" wrap="square" lIns="0" tIns="0" rIns="0" bIns="0" rtlCol="0" anchor="ctr">
            <a:spAutoFit/>
          </a:bodyPr>
          <a:lstStyle/>
          <a:p>
            <a:pPr marL="8467">
              <a:lnSpc>
                <a:spcPct val="100000"/>
              </a:lnSpc>
            </a:pPr>
            <a:r>
              <a:rPr sz="2400" b="1" spc="197" dirty="0">
                <a:solidFill>
                  <a:srgbClr val="1B4555"/>
                </a:solidFill>
                <a:latin typeface="Corbel" panose="020B0503020204020204" pitchFamily="34" charset="0"/>
              </a:rPr>
              <a:t>2023:</a:t>
            </a:r>
            <a:endParaRPr sz="2400" b="1" dirty="0">
              <a:solidFill>
                <a:srgbClr val="1B4555"/>
              </a:solidFill>
              <a:latin typeface="Corbel" panose="020B0503020204020204" pitchFamily="34" charset="0"/>
            </a:endParaRPr>
          </a:p>
        </p:txBody>
      </p:sp>
      <p:sp>
        <p:nvSpPr>
          <p:cNvPr id="12" name="object 12"/>
          <p:cNvSpPr txBox="1"/>
          <p:nvPr/>
        </p:nvSpPr>
        <p:spPr>
          <a:xfrm>
            <a:off x="530147" y="3085808"/>
            <a:ext cx="9130877" cy="639086"/>
          </a:xfrm>
          <a:prstGeom prst="rect">
            <a:avLst/>
          </a:prstGeom>
        </p:spPr>
        <p:txBody>
          <a:bodyPr vert="horz" wrap="square" lIns="0" tIns="0" rIns="0" bIns="0" rtlCol="0">
            <a:spAutoFit/>
          </a:bodyPr>
          <a:lstStyle/>
          <a:p>
            <a:pPr marL="8467" marR="3387">
              <a:lnSpc>
                <a:spcPts val="5800"/>
              </a:lnSpc>
            </a:pPr>
            <a:r>
              <a:rPr sz="2400" b="1" spc="-50" dirty="0">
                <a:solidFill>
                  <a:srgbClr val="1B4555"/>
                </a:solidFill>
                <a:latin typeface="Corbel" panose="020B0503020204020204" pitchFamily="34" charset="0"/>
                <a:cs typeface="Arial"/>
              </a:rPr>
              <a:t>MEANINGFUL  </a:t>
            </a:r>
            <a:r>
              <a:rPr sz="2400" b="1" spc="-23" dirty="0">
                <a:solidFill>
                  <a:srgbClr val="1B4555"/>
                </a:solidFill>
                <a:latin typeface="Corbel" panose="020B0503020204020204" pitchFamily="34" charset="0"/>
                <a:cs typeface="Arial"/>
              </a:rPr>
              <a:t>CONNECTION </a:t>
            </a:r>
            <a:r>
              <a:rPr sz="2400" b="1" spc="-277" dirty="0">
                <a:solidFill>
                  <a:srgbClr val="1B4555"/>
                </a:solidFill>
                <a:latin typeface="Corbel" panose="020B0503020204020204" pitchFamily="34" charset="0"/>
                <a:cs typeface="Arial"/>
              </a:rPr>
              <a:t>&amp;  </a:t>
            </a:r>
            <a:r>
              <a:rPr sz="2400" b="1" spc="-167" dirty="0" smtClean="0">
                <a:solidFill>
                  <a:srgbClr val="1B4555"/>
                </a:solidFill>
                <a:latin typeface="Corbel" panose="020B0503020204020204" pitchFamily="34" charset="0"/>
                <a:cs typeface="Arial"/>
              </a:rPr>
              <a:t>ACTIONABLE</a:t>
            </a:r>
            <a:r>
              <a:rPr sz="2400" b="1" spc="-47" dirty="0" smtClean="0">
                <a:solidFill>
                  <a:srgbClr val="1B4555"/>
                </a:solidFill>
                <a:latin typeface="Corbel" panose="020B0503020204020204" pitchFamily="34" charset="0"/>
                <a:cs typeface="Arial"/>
              </a:rPr>
              <a:t> </a:t>
            </a:r>
            <a:r>
              <a:rPr sz="2400" b="1" spc="-83" dirty="0" smtClean="0">
                <a:solidFill>
                  <a:srgbClr val="1B4555"/>
                </a:solidFill>
                <a:latin typeface="Corbel" panose="020B0503020204020204" pitchFamily="34" charset="0"/>
                <a:cs typeface="Arial"/>
              </a:rPr>
              <a:t>EDUCATION</a:t>
            </a:r>
            <a:endParaRPr sz="2400" dirty="0">
              <a:solidFill>
                <a:srgbClr val="1B4555"/>
              </a:solidFill>
              <a:latin typeface="Corbel" panose="020B0503020204020204" pitchFamily="34" charset="0"/>
              <a:cs typeface="Arial"/>
            </a:endParaRPr>
          </a:p>
        </p:txBody>
      </p:sp>
    </p:spTree>
    <p:extLst>
      <p:ext uri="{BB962C8B-B14F-4D97-AF65-F5344CB8AC3E}">
        <p14:creationId xmlns:p14="http://schemas.microsoft.com/office/powerpoint/2010/main" val="1843704455"/>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0161"/>
            <a:ext cx="12192000" cy="6868161"/>
          </a:xfrm>
          <a:prstGeom prst="rect">
            <a:avLst/>
          </a:prstGeom>
        </p:spPr>
      </p:pic>
      <p:sp>
        <p:nvSpPr>
          <p:cNvPr id="2" name="object 2"/>
          <p:cNvSpPr txBox="1">
            <a:spLocks noGrp="1"/>
          </p:cNvSpPr>
          <p:nvPr>
            <p:ph type="title"/>
          </p:nvPr>
        </p:nvSpPr>
        <p:spPr>
          <a:xfrm>
            <a:off x="625862" y="797166"/>
            <a:ext cx="3059430" cy="553998"/>
          </a:xfrm>
          <a:prstGeom prst="rect">
            <a:avLst/>
          </a:prstGeom>
        </p:spPr>
        <p:txBody>
          <a:bodyPr vert="horz" wrap="square" lIns="0" tIns="0" rIns="0" bIns="0" rtlCol="0" anchor="ctr">
            <a:spAutoFit/>
          </a:bodyPr>
          <a:lstStyle/>
          <a:p>
            <a:pPr marL="8467">
              <a:lnSpc>
                <a:spcPct val="100000"/>
              </a:lnSpc>
            </a:pPr>
            <a:r>
              <a:rPr sz="3600" spc="-123" dirty="0">
                <a:solidFill>
                  <a:srgbClr val="1B4555"/>
                </a:solidFill>
                <a:latin typeface="Corbel" panose="020B0503020204020204" pitchFamily="34" charset="0"/>
              </a:rPr>
              <a:t>Membership</a:t>
            </a:r>
            <a:endParaRPr sz="4267" dirty="0">
              <a:solidFill>
                <a:srgbClr val="1B4555"/>
              </a:solidFill>
              <a:latin typeface="Corbel" panose="020B0503020204020204" pitchFamily="34" charset="0"/>
            </a:endParaRPr>
          </a:p>
        </p:txBody>
      </p:sp>
      <p:sp>
        <p:nvSpPr>
          <p:cNvPr id="5" name="object 5"/>
          <p:cNvSpPr/>
          <p:nvPr/>
        </p:nvSpPr>
        <p:spPr>
          <a:xfrm>
            <a:off x="11000423" y="1648713"/>
            <a:ext cx="1188720" cy="1479127"/>
          </a:xfrm>
          <a:custGeom>
            <a:avLst/>
            <a:gdLst/>
            <a:ahLst/>
            <a:cxnLst/>
            <a:rect l="l" t="t" r="r" b="b"/>
            <a:pathLst>
              <a:path w="1783080" h="2218690">
                <a:moveTo>
                  <a:pt x="44861" y="90593"/>
                </a:moveTo>
                <a:lnTo>
                  <a:pt x="27496" y="87034"/>
                </a:lnTo>
                <a:lnTo>
                  <a:pt x="13226" y="77364"/>
                </a:lnTo>
                <a:lnTo>
                  <a:pt x="3558" y="63089"/>
                </a:lnTo>
                <a:lnTo>
                  <a:pt x="0" y="45720"/>
                </a:lnTo>
                <a:lnTo>
                  <a:pt x="3558" y="28350"/>
                </a:lnTo>
                <a:lnTo>
                  <a:pt x="13226" y="14075"/>
                </a:lnTo>
                <a:lnTo>
                  <a:pt x="27496" y="4405"/>
                </a:lnTo>
                <a:lnTo>
                  <a:pt x="44861" y="846"/>
                </a:lnTo>
                <a:lnTo>
                  <a:pt x="62584" y="4405"/>
                </a:lnTo>
                <a:lnTo>
                  <a:pt x="76814" y="14075"/>
                </a:lnTo>
                <a:lnTo>
                  <a:pt x="86284" y="28350"/>
                </a:lnTo>
                <a:lnTo>
                  <a:pt x="89723" y="45720"/>
                </a:lnTo>
                <a:lnTo>
                  <a:pt x="86165" y="63089"/>
                </a:lnTo>
                <a:lnTo>
                  <a:pt x="76497" y="77364"/>
                </a:lnTo>
                <a:lnTo>
                  <a:pt x="62227" y="87034"/>
                </a:lnTo>
                <a:lnTo>
                  <a:pt x="44861" y="90593"/>
                </a:lnTo>
                <a:close/>
              </a:path>
              <a:path w="1783080" h="2218690">
                <a:moveTo>
                  <a:pt x="609437" y="89746"/>
                </a:moveTo>
                <a:lnTo>
                  <a:pt x="592072" y="86188"/>
                </a:lnTo>
                <a:lnTo>
                  <a:pt x="577802" y="76517"/>
                </a:lnTo>
                <a:lnTo>
                  <a:pt x="568134" y="62243"/>
                </a:lnTo>
                <a:lnTo>
                  <a:pt x="564576" y="44873"/>
                </a:lnTo>
                <a:lnTo>
                  <a:pt x="568134" y="27503"/>
                </a:lnTo>
                <a:lnTo>
                  <a:pt x="577802" y="13229"/>
                </a:lnTo>
                <a:lnTo>
                  <a:pt x="592072" y="3558"/>
                </a:lnTo>
                <a:lnTo>
                  <a:pt x="609437" y="0"/>
                </a:lnTo>
                <a:lnTo>
                  <a:pt x="626803" y="3558"/>
                </a:lnTo>
                <a:lnTo>
                  <a:pt x="641073" y="13229"/>
                </a:lnTo>
                <a:lnTo>
                  <a:pt x="650741" y="27503"/>
                </a:lnTo>
                <a:lnTo>
                  <a:pt x="654299" y="44873"/>
                </a:lnTo>
                <a:lnTo>
                  <a:pt x="650741" y="62243"/>
                </a:lnTo>
                <a:lnTo>
                  <a:pt x="641073" y="76517"/>
                </a:lnTo>
                <a:lnTo>
                  <a:pt x="626803" y="86188"/>
                </a:lnTo>
                <a:lnTo>
                  <a:pt x="609437" y="89746"/>
                </a:lnTo>
                <a:close/>
              </a:path>
              <a:path w="1783080" h="2218690">
                <a:moveTo>
                  <a:pt x="1173167" y="89746"/>
                </a:moveTo>
                <a:lnTo>
                  <a:pt x="1155802" y="86188"/>
                </a:lnTo>
                <a:lnTo>
                  <a:pt x="1141531" y="76517"/>
                </a:lnTo>
                <a:lnTo>
                  <a:pt x="1131863" y="62243"/>
                </a:lnTo>
                <a:lnTo>
                  <a:pt x="1128305" y="44873"/>
                </a:lnTo>
                <a:lnTo>
                  <a:pt x="1131863" y="27503"/>
                </a:lnTo>
                <a:lnTo>
                  <a:pt x="1141531" y="13229"/>
                </a:lnTo>
                <a:lnTo>
                  <a:pt x="1155802" y="3558"/>
                </a:lnTo>
                <a:lnTo>
                  <a:pt x="1173167" y="0"/>
                </a:lnTo>
                <a:lnTo>
                  <a:pt x="1190889" y="3558"/>
                </a:lnTo>
                <a:lnTo>
                  <a:pt x="1205120" y="13229"/>
                </a:lnTo>
                <a:lnTo>
                  <a:pt x="1214589" y="27503"/>
                </a:lnTo>
                <a:lnTo>
                  <a:pt x="1218028" y="44873"/>
                </a:lnTo>
                <a:lnTo>
                  <a:pt x="1214470" y="62243"/>
                </a:lnTo>
                <a:lnTo>
                  <a:pt x="1204802" y="76517"/>
                </a:lnTo>
                <a:lnTo>
                  <a:pt x="1190532" y="86188"/>
                </a:lnTo>
                <a:lnTo>
                  <a:pt x="1173167" y="89746"/>
                </a:lnTo>
                <a:close/>
              </a:path>
              <a:path w="1783080" h="2218690">
                <a:moveTo>
                  <a:pt x="1737743" y="89746"/>
                </a:moveTo>
                <a:lnTo>
                  <a:pt x="1720377" y="86188"/>
                </a:lnTo>
                <a:lnTo>
                  <a:pt x="1706107" y="76517"/>
                </a:lnTo>
                <a:lnTo>
                  <a:pt x="1696439" y="62243"/>
                </a:lnTo>
                <a:lnTo>
                  <a:pt x="1692881" y="44873"/>
                </a:lnTo>
                <a:lnTo>
                  <a:pt x="1696439" y="27503"/>
                </a:lnTo>
                <a:lnTo>
                  <a:pt x="1706107" y="13229"/>
                </a:lnTo>
                <a:lnTo>
                  <a:pt x="1720377" y="3558"/>
                </a:lnTo>
                <a:lnTo>
                  <a:pt x="1737743" y="0"/>
                </a:lnTo>
                <a:lnTo>
                  <a:pt x="1755108" y="3558"/>
                </a:lnTo>
                <a:lnTo>
                  <a:pt x="1769378" y="13229"/>
                </a:lnTo>
                <a:lnTo>
                  <a:pt x="1779046" y="27503"/>
                </a:lnTo>
                <a:lnTo>
                  <a:pt x="1782604" y="44873"/>
                </a:lnTo>
                <a:lnTo>
                  <a:pt x="1779046" y="62243"/>
                </a:lnTo>
                <a:lnTo>
                  <a:pt x="1769378" y="76517"/>
                </a:lnTo>
                <a:lnTo>
                  <a:pt x="1755108" y="86188"/>
                </a:lnTo>
                <a:lnTo>
                  <a:pt x="1737743" y="89746"/>
                </a:lnTo>
                <a:close/>
              </a:path>
              <a:path w="1783080" h="2218690">
                <a:moveTo>
                  <a:pt x="44861" y="610446"/>
                </a:moveTo>
                <a:lnTo>
                  <a:pt x="27496" y="606888"/>
                </a:lnTo>
                <a:lnTo>
                  <a:pt x="13225" y="597217"/>
                </a:lnTo>
                <a:lnTo>
                  <a:pt x="3558" y="582943"/>
                </a:lnTo>
                <a:lnTo>
                  <a:pt x="0" y="565573"/>
                </a:lnTo>
                <a:lnTo>
                  <a:pt x="3558" y="548203"/>
                </a:lnTo>
                <a:lnTo>
                  <a:pt x="13225" y="533929"/>
                </a:lnTo>
                <a:lnTo>
                  <a:pt x="27496" y="524258"/>
                </a:lnTo>
                <a:lnTo>
                  <a:pt x="44861" y="520700"/>
                </a:lnTo>
                <a:lnTo>
                  <a:pt x="62703" y="524258"/>
                </a:lnTo>
                <a:lnTo>
                  <a:pt x="77132" y="533929"/>
                </a:lnTo>
                <a:lnTo>
                  <a:pt x="86641" y="548203"/>
                </a:lnTo>
                <a:lnTo>
                  <a:pt x="89723" y="565573"/>
                </a:lnTo>
                <a:lnTo>
                  <a:pt x="86165" y="582943"/>
                </a:lnTo>
                <a:lnTo>
                  <a:pt x="76497" y="597217"/>
                </a:lnTo>
                <a:lnTo>
                  <a:pt x="62227" y="606888"/>
                </a:lnTo>
                <a:lnTo>
                  <a:pt x="44861" y="610446"/>
                </a:lnTo>
                <a:close/>
              </a:path>
              <a:path w="1783080" h="2218690">
                <a:moveTo>
                  <a:pt x="609437" y="610446"/>
                </a:moveTo>
                <a:lnTo>
                  <a:pt x="592072" y="606888"/>
                </a:lnTo>
                <a:lnTo>
                  <a:pt x="577802" y="597217"/>
                </a:lnTo>
                <a:lnTo>
                  <a:pt x="568134" y="582943"/>
                </a:lnTo>
                <a:lnTo>
                  <a:pt x="564576" y="565573"/>
                </a:lnTo>
                <a:lnTo>
                  <a:pt x="568134" y="548203"/>
                </a:lnTo>
                <a:lnTo>
                  <a:pt x="577802" y="533929"/>
                </a:lnTo>
                <a:lnTo>
                  <a:pt x="592072" y="524258"/>
                </a:lnTo>
                <a:lnTo>
                  <a:pt x="609437" y="520700"/>
                </a:lnTo>
                <a:lnTo>
                  <a:pt x="626803" y="524258"/>
                </a:lnTo>
                <a:lnTo>
                  <a:pt x="641073" y="533929"/>
                </a:lnTo>
                <a:lnTo>
                  <a:pt x="650741" y="548203"/>
                </a:lnTo>
                <a:lnTo>
                  <a:pt x="654299" y="565573"/>
                </a:lnTo>
                <a:lnTo>
                  <a:pt x="650741" y="582943"/>
                </a:lnTo>
                <a:lnTo>
                  <a:pt x="641073" y="597217"/>
                </a:lnTo>
                <a:lnTo>
                  <a:pt x="626803" y="606888"/>
                </a:lnTo>
                <a:lnTo>
                  <a:pt x="609437" y="610446"/>
                </a:lnTo>
                <a:close/>
              </a:path>
              <a:path w="1783080" h="2218690">
                <a:moveTo>
                  <a:pt x="1173167" y="610446"/>
                </a:moveTo>
                <a:lnTo>
                  <a:pt x="1155802" y="606888"/>
                </a:lnTo>
                <a:lnTo>
                  <a:pt x="1141531" y="597217"/>
                </a:lnTo>
                <a:lnTo>
                  <a:pt x="1131863" y="582943"/>
                </a:lnTo>
                <a:lnTo>
                  <a:pt x="1128305" y="565573"/>
                </a:lnTo>
                <a:lnTo>
                  <a:pt x="1131863" y="548203"/>
                </a:lnTo>
                <a:lnTo>
                  <a:pt x="1141531" y="533929"/>
                </a:lnTo>
                <a:lnTo>
                  <a:pt x="1155802" y="524258"/>
                </a:lnTo>
                <a:lnTo>
                  <a:pt x="1173167" y="520700"/>
                </a:lnTo>
                <a:lnTo>
                  <a:pt x="1191008" y="524258"/>
                </a:lnTo>
                <a:lnTo>
                  <a:pt x="1205437" y="533929"/>
                </a:lnTo>
                <a:lnTo>
                  <a:pt x="1214947" y="548203"/>
                </a:lnTo>
                <a:lnTo>
                  <a:pt x="1218028" y="565573"/>
                </a:lnTo>
                <a:lnTo>
                  <a:pt x="1214470" y="582943"/>
                </a:lnTo>
                <a:lnTo>
                  <a:pt x="1204802" y="597217"/>
                </a:lnTo>
                <a:lnTo>
                  <a:pt x="1190532" y="606888"/>
                </a:lnTo>
                <a:lnTo>
                  <a:pt x="1173167" y="610446"/>
                </a:lnTo>
                <a:close/>
              </a:path>
              <a:path w="1783080" h="2218690">
                <a:moveTo>
                  <a:pt x="1737743" y="610446"/>
                </a:moveTo>
                <a:lnTo>
                  <a:pt x="1720377" y="606888"/>
                </a:lnTo>
                <a:lnTo>
                  <a:pt x="1706107" y="597217"/>
                </a:lnTo>
                <a:lnTo>
                  <a:pt x="1696439" y="582943"/>
                </a:lnTo>
                <a:lnTo>
                  <a:pt x="1692881" y="565573"/>
                </a:lnTo>
                <a:lnTo>
                  <a:pt x="1696439" y="548203"/>
                </a:lnTo>
                <a:lnTo>
                  <a:pt x="1706107" y="533929"/>
                </a:lnTo>
                <a:lnTo>
                  <a:pt x="1720377" y="524258"/>
                </a:lnTo>
                <a:lnTo>
                  <a:pt x="1737743" y="520700"/>
                </a:lnTo>
                <a:lnTo>
                  <a:pt x="1755465" y="524258"/>
                </a:lnTo>
                <a:lnTo>
                  <a:pt x="1769696" y="533929"/>
                </a:lnTo>
                <a:lnTo>
                  <a:pt x="1779165" y="548203"/>
                </a:lnTo>
                <a:lnTo>
                  <a:pt x="1782604" y="565573"/>
                </a:lnTo>
                <a:lnTo>
                  <a:pt x="1779046" y="582943"/>
                </a:lnTo>
                <a:lnTo>
                  <a:pt x="1769378" y="597217"/>
                </a:lnTo>
                <a:lnTo>
                  <a:pt x="1755108" y="606888"/>
                </a:lnTo>
                <a:lnTo>
                  <a:pt x="1737743" y="610446"/>
                </a:lnTo>
                <a:close/>
              </a:path>
              <a:path w="1783080" h="2218690">
                <a:moveTo>
                  <a:pt x="44861" y="1146387"/>
                </a:moveTo>
                <a:lnTo>
                  <a:pt x="27496" y="1142828"/>
                </a:lnTo>
                <a:lnTo>
                  <a:pt x="13225" y="1133158"/>
                </a:lnTo>
                <a:lnTo>
                  <a:pt x="3557" y="1118883"/>
                </a:lnTo>
                <a:lnTo>
                  <a:pt x="0" y="1101513"/>
                </a:lnTo>
                <a:lnTo>
                  <a:pt x="3557" y="1084143"/>
                </a:lnTo>
                <a:lnTo>
                  <a:pt x="13225" y="1069869"/>
                </a:lnTo>
                <a:lnTo>
                  <a:pt x="27496" y="1060199"/>
                </a:lnTo>
                <a:lnTo>
                  <a:pt x="44861" y="1056640"/>
                </a:lnTo>
                <a:lnTo>
                  <a:pt x="62703" y="1060199"/>
                </a:lnTo>
                <a:lnTo>
                  <a:pt x="77132" y="1069869"/>
                </a:lnTo>
                <a:lnTo>
                  <a:pt x="86641" y="1084143"/>
                </a:lnTo>
                <a:lnTo>
                  <a:pt x="89723" y="1101513"/>
                </a:lnTo>
                <a:lnTo>
                  <a:pt x="86165" y="1118883"/>
                </a:lnTo>
                <a:lnTo>
                  <a:pt x="76497" y="1133158"/>
                </a:lnTo>
                <a:lnTo>
                  <a:pt x="62227" y="1142828"/>
                </a:lnTo>
                <a:lnTo>
                  <a:pt x="44861" y="1146387"/>
                </a:lnTo>
                <a:close/>
              </a:path>
              <a:path w="1783080" h="2218690">
                <a:moveTo>
                  <a:pt x="609437" y="1146387"/>
                </a:moveTo>
                <a:lnTo>
                  <a:pt x="592072" y="1142828"/>
                </a:lnTo>
                <a:lnTo>
                  <a:pt x="577802" y="1133158"/>
                </a:lnTo>
                <a:lnTo>
                  <a:pt x="568134" y="1118883"/>
                </a:lnTo>
                <a:lnTo>
                  <a:pt x="564576" y="1101513"/>
                </a:lnTo>
                <a:lnTo>
                  <a:pt x="568134" y="1084143"/>
                </a:lnTo>
                <a:lnTo>
                  <a:pt x="577802" y="1069869"/>
                </a:lnTo>
                <a:lnTo>
                  <a:pt x="592072" y="1060199"/>
                </a:lnTo>
                <a:lnTo>
                  <a:pt x="609437" y="1056640"/>
                </a:lnTo>
                <a:lnTo>
                  <a:pt x="626803" y="1060199"/>
                </a:lnTo>
                <a:lnTo>
                  <a:pt x="641073" y="1069869"/>
                </a:lnTo>
                <a:lnTo>
                  <a:pt x="650741" y="1084143"/>
                </a:lnTo>
                <a:lnTo>
                  <a:pt x="654299" y="1101513"/>
                </a:lnTo>
                <a:lnTo>
                  <a:pt x="650741" y="1118883"/>
                </a:lnTo>
                <a:lnTo>
                  <a:pt x="641073" y="1133158"/>
                </a:lnTo>
                <a:lnTo>
                  <a:pt x="626803" y="1142828"/>
                </a:lnTo>
                <a:lnTo>
                  <a:pt x="609437" y="1146387"/>
                </a:lnTo>
                <a:close/>
              </a:path>
              <a:path w="1783080" h="2218690">
                <a:moveTo>
                  <a:pt x="1174013" y="1146387"/>
                </a:moveTo>
                <a:lnTo>
                  <a:pt x="1156648" y="1142828"/>
                </a:lnTo>
                <a:lnTo>
                  <a:pt x="1142377" y="1133158"/>
                </a:lnTo>
                <a:lnTo>
                  <a:pt x="1132710" y="1118883"/>
                </a:lnTo>
                <a:lnTo>
                  <a:pt x="1129152" y="1101513"/>
                </a:lnTo>
                <a:lnTo>
                  <a:pt x="1132710" y="1084143"/>
                </a:lnTo>
                <a:lnTo>
                  <a:pt x="1142377" y="1069869"/>
                </a:lnTo>
                <a:lnTo>
                  <a:pt x="1156648" y="1060199"/>
                </a:lnTo>
                <a:lnTo>
                  <a:pt x="1174013" y="1056640"/>
                </a:lnTo>
                <a:lnTo>
                  <a:pt x="1191378" y="1060199"/>
                </a:lnTo>
                <a:lnTo>
                  <a:pt x="1205649" y="1069869"/>
                </a:lnTo>
                <a:lnTo>
                  <a:pt x="1215317" y="1084143"/>
                </a:lnTo>
                <a:lnTo>
                  <a:pt x="1218875" y="1101513"/>
                </a:lnTo>
                <a:lnTo>
                  <a:pt x="1215317" y="1118883"/>
                </a:lnTo>
                <a:lnTo>
                  <a:pt x="1205649" y="1133158"/>
                </a:lnTo>
                <a:lnTo>
                  <a:pt x="1191378" y="1142828"/>
                </a:lnTo>
                <a:lnTo>
                  <a:pt x="1174013" y="1146387"/>
                </a:lnTo>
                <a:close/>
              </a:path>
              <a:path w="1783080" h="2218690">
                <a:moveTo>
                  <a:pt x="1737743" y="1146387"/>
                </a:moveTo>
                <a:lnTo>
                  <a:pt x="1720377" y="1142828"/>
                </a:lnTo>
                <a:lnTo>
                  <a:pt x="1706107" y="1133158"/>
                </a:lnTo>
                <a:lnTo>
                  <a:pt x="1696439" y="1118883"/>
                </a:lnTo>
                <a:lnTo>
                  <a:pt x="1692881" y="1101513"/>
                </a:lnTo>
                <a:lnTo>
                  <a:pt x="1696439" y="1084143"/>
                </a:lnTo>
                <a:lnTo>
                  <a:pt x="1706107" y="1069869"/>
                </a:lnTo>
                <a:lnTo>
                  <a:pt x="1720377" y="1060199"/>
                </a:lnTo>
                <a:lnTo>
                  <a:pt x="1737743" y="1056640"/>
                </a:lnTo>
                <a:lnTo>
                  <a:pt x="1755465" y="1060199"/>
                </a:lnTo>
                <a:lnTo>
                  <a:pt x="1769696" y="1069869"/>
                </a:lnTo>
                <a:lnTo>
                  <a:pt x="1779165" y="1084143"/>
                </a:lnTo>
                <a:lnTo>
                  <a:pt x="1782604" y="1101513"/>
                </a:lnTo>
                <a:lnTo>
                  <a:pt x="1779046" y="1118883"/>
                </a:lnTo>
                <a:lnTo>
                  <a:pt x="1769378" y="1133158"/>
                </a:lnTo>
                <a:lnTo>
                  <a:pt x="1755108" y="1142828"/>
                </a:lnTo>
                <a:lnTo>
                  <a:pt x="1737743" y="1146387"/>
                </a:lnTo>
                <a:close/>
              </a:path>
              <a:path w="1783080" h="2218690">
                <a:moveTo>
                  <a:pt x="45708" y="1667087"/>
                </a:moveTo>
                <a:lnTo>
                  <a:pt x="28342" y="1663528"/>
                </a:lnTo>
                <a:lnTo>
                  <a:pt x="14071" y="1653858"/>
                </a:lnTo>
                <a:lnTo>
                  <a:pt x="4403" y="1639584"/>
                </a:lnTo>
                <a:lnTo>
                  <a:pt x="846" y="1622214"/>
                </a:lnTo>
                <a:lnTo>
                  <a:pt x="4403" y="1604844"/>
                </a:lnTo>
                <a:lnTo>
                  <a:pt x="14071" y="1590569"/>
                </a:lnTo>
                <a:lnTo>
                  <a:pt x="28342" y="1580899"/>
                </a:lnTo>
                <a:lnTo>
                  <a:pt x="45708" y="1577340"/>
                </a:lnTo>
                <a:lnTo>
                  <a:pt x="63073" y="1580899"/>
                </a:lnTo>
                <a:lnTo>
                  <a:pt x="77344" y="1590569"/>
                </a:lnTo>
                <a:lnTo>
                  <a:pt x="87011" y="1604844"/>
                </a:lnTo>
                <a:lnTo>
                  <a:pt x="90569" y="1622214"/>
                </a:lnTo>
                <a:lnTo>
                  <a:pt x="87011" y="1639584"/>
                </a:lnTo>
                <a:lnTo>
                  <a:pt x="77344" y="1653858"/>
                </a:lnTo>
                <a:lnTo>
                  <a:pt x="63073" y="1663528"/>
                </a:lnTo>
                <a:lnTo>
                  <a:pt x="45708" y="1667087"/>
                </a:lnTo>
                <a:close/>
              </a:path>
              <a:path w="1783080" h="2218690">
                <a:moveTo>
                  <a:pt x="609437" y="1667087"/>
                </a:moveTo>
                <a:lnTo>
                  <a:pt x="592072" y="1663528"/>
                </a:lnTo>
                <a:lnTo>
                  <a:pt x="577802" y="1653858"/>
                </a:lnTo>
                <a:lnTo>
                  <a:pt x="568134" y="1639584"/>
                </a:lnTo>
                <a:lnTo>
                  <a:pt x="564576" y="1622214"/>
                </a:lnTo>
                <a:lnTo>
                  <a:pt x="568134" y="1604844"/>
                </a:lnTo>
                <a:lnTo>
                  <a:pt x="577802" y="1590569"/>
                </a:lnTo>
                <a:lnTo>
                  <a:pt x="592072" y="1580899"/>
                </a:lnTo>
                <a:lnTo>
                  <a:pt x="609437" y="1577340"/>
                </a:lnTo>
                <a:lnTo>
                  <a:pt x="627160" y="1580899"/>
                </a:lnTo>
                <a:lnTo>
                  <a:pt x="641390" y="1590569"/>
                </a:lnTo>
                <a:lnTo>
                  <a:pt x="650860" y="1604844"/>
                </a:lnTo>
                <a:lnTo>
                  <a:pt x="654299" y="1622214"/>
                </a:lnTo>
                <a:lnTo>
                  <a:pt x="650741" y="1639584"/>
                </a:lnTo>
                <a:lnTo>
                  <a:pt x="641073" y="1653858"/>
                </a:lnTo>
                <a:lnTo>
                  <a:pt x="626803" y="1663528"/>
                </a:lnTo>
                <a:lnTo>
                  <a:pt x="609437" y="1667087"/>
                </a:lnTo>
                <a:close/>
              </a:path>
              <a:path w="1783080" h="2218690">
                <a:moveTo>
                  <a:pt x="1174013" y="1667087"/>
                </a:moveTo>
                <a:lnTo>
                  <a:pt x="1156648" y="1663528"/>
                </a:lnTo>
                <a:lnTo>
                  <a:pt x="1142377" y="1653858"/>
                </a:lnTo>
                <a:lnTo>
                  <a:pt x="1132710" y="1639584"/>
                </a:lnTo>
                <a:lnTo>
                  <a:pt x="1129152" y="1622214"/>
                </a:lnTo>
                <a:lnTo>
                  <a:pt x="1132710" y="1604844"/>
                </a:lnTo>
                <a:lnTo>
                  <a:pt x="1142377" y="1590569"/>
                </a:lnTo>
                <a:lnTo>
                  <a:pt x="1156648" y="1580899"/>
                </a:lnTo>
                <a:lnTo>
                  <a:pt x="1174013" y="1577340"/>
                </a:lnTo>
                <a:lnTo>
                  <a:pt x="1191378" y="1580899"/>
                </a:lnTo>
                <a:lnTo>
                  <a:pt x="1205649" y="1590569"/>
                </a:lnTo>
                <a:lnTo>
                  <a:pt x="1215317" y="1604844"/>
                </a:lnTo>
                <a:lnTo>
                  <a:pt x="1218875" y="1622214"/>
                </a:lnTo>
                <a:lnTo>
                  <a:pt x="1215317" y="1639584"/>
                </a:lnTo>
                <a:lnTo>
                  <a:pt x="1205649" y="1653858"/>
                </a:lnTo>
                <a:lnTo>
                  <a:pt x="1191378" y="1663528"/>
                </a:lnTo>
                <a:lnTo>
                  <a:pt x="1174013" y="1667087"/>
                </a:lnTo>
                <a:close/>
              </a:path>
              <a:path w="1783080" h="2218690">
                <a:moveTo>
                  <a:pt x="1737743" y="1667087"/>
                </a:moveTo>
                <a:lnTo>
                  <a:pt x="1720377" y="1663528"/>
                </a:lnTo>
                <a:lnTo>
                  <a:pt x="1706107" y="1653858"/>
                </a:lnTo>
                <a:lnTo>
                  <a:pt x="1696439" y="1639584"/>
                </a:lnTo>
                <a:lnTo>
                  <a:pt x="1692881" y="1622214"/>
                </a:lnTo>
                <a:lnTo>
                  <a:pt x="1696439" y="1604844"/>
                </a:lnTo>
                <a:lnTo>
                  <a:pt x="1706107" y="1590569"/>
                </a:lnTo>
                <a:lnTo>
                  <a:pt x="1720377" y="1580899"/>
                </a:lnTo>
                <a:lnTo>
                  <a:pt x="1737743" y="1577340"/>
                </a:lnTo>
                <a:lnTo>
                  <a:pt x="1755584" y="1580899"/>
                </a:lnTo>
                <a:lnTo>
                  <a:pt x="1770013" y="1590569"/>
                </a:lnTo>
                <a:lnTo>
                  <a:pt x="1779522" y="1604844"/>
                </a:lnTo>
                <a:lnTo>
                  <a:pt x="1782604" y="1622214"/>
                </a:lnTo>
                <a:lnTo>
                  <a:pt x="1779046" y="1639584"/>
                </a:lnTo>
                <a:lnTo>
                  <a:pt x="1769378" y="1653858"/>
                </a:lnTo>
                <a:lnTo>
                  <a:pt x="1755108" y="1663528"/>
                </a:lnTo>
                <a:lnTo>
                  <a:pt x="1737743" y="1667087"/>
                </a:lnTo>
                <a:close/>
              </a:path>
              <a:path w="1783080" h="2218690">
                <a:moveTo>
                  <a:pt x="45708" y="2218267"/>
                </a:moveTo>
                <a:lnTo>
                  <a:pt x="28342" y="2214709"/>
                </a:lnTo>
                <a:lnTo>
                  <a:pt x="14071" y="2205038"/>
                </a:lnTo>
                <a:lnTo>
                  <a:pt x="4403" y="2190764"/>
                </a:lnTo>
                <a:lnTo>
                  <a:pt x="846" y="2173394"/>
                </a:lnTo>
                <a:lnTo>
                  <a:pt x="4403" y="2156024"/>
                </a:lnTo>
                <a:lnTo>
                  <a:pt x="14071" y="2141750"/>
                </a:lnTo>
                <a:lnTo>
                  <a:pt x="28342" y="2132079"/>
                </a:lnTo>
                <a:lnTo>
                  <a:pt x="45708" y="2128521"/>
                </a:lnTo>
                <a:lnTo>
                  <a:pt x="63073" y="2132079"/>
                </a:lnTo>
                <a:lnTo>
                  <a:pt x="77344" y="2141750"/>
                </a:lnTo>
                <a:lnTo>
                  <a:pt x="87011" y="2156024"/>
                </a:lnTo>
                <a:lnTo>
                  <a:pt x="90569" y="2173394"/>
                </a:lnTo>
                <a:lnTo>
                  <a:pt x="87011" y="2190764"/>
                </a:lnTo>
                <a:lnTo>
                  <a:pt x="77344" y="2205038"/>
                </a:lnTo>
                <a:lnTo>
                  <a:pt x="63073" y="2214709"/>
                </a:lnTo>
                <a:lnTo>
                  <a:pt x="45708" y="2218267"/>
                </a:lnTo>
                <a:close/>
              </a:path>
              <a:path w="1783080" h="2218690">
                <a:moveTo>
                  <a:pt x="609437" y="2218267"/>
                </a:moveTo>
                <a:lnTo>
                  <a:pt x="592072" y="2214709"/>
                </a:lnTo>
                <a:lnTo>
                  <a:pt x="577802" y="2205038"/>
                </a:lnTo>
                <a:lnTo>
                  <a:pt x="568134" y="2190764"/>
                </a:lnTo>
                <a:lnTo>
                  <a:pt x="564576" y="2173394"/>
                </a:lnTo>
                <a:lnTo>
                  <a:pt x="568134" y="2156024"/>
                </a:lnTo>
                <a:lnTo>
                  <a:pt x="577802" y="2141750"/>
                </a:lnTo>
                <a:lnTo>
                  <a:pt x="592072" y="2132079"/>
                </a:lnTo>
                <a:lnTo>
                  <a:pt x="609437" y="2128521"/>
                </a:lnTo>
                <a:lnTo>
                  <a:pt x="627279" y="2132079"/>
                </a:lnTo>
                <a:lnTo>
                  <a:pt x="641708" y="2141750"/>
                </a:lnTo>
                <a:lnTo>
                  <a:pt x="651217" y="2156024"/>
                </a:lnTo>
                <a:lnTo>
                  <a:pt x="654299" y="2173394"/>
                </a:lnTo>
                <a:lnTo>
                  <a:pt x="650741" y="2190764"/>
                </a:lnTo>
                <a:lnTo>
                  <a:pt x="641073" y="2205038"/>
                </a:lnTo>
                <a:lnTo>
                  <a:pt x="626803" y="2214709"/>
                </a:lnTo>
                <a:lnTo>
                  <a:pt x="609437" y="2218267"/>
                </a:lnTo>
                <a:close/>
              </a:path>
              <a:path w="1783080" h="2218690">
                <a:moveTo>
                  <a:pt x="1174013" y="2218267"/>
                </a:moveTo>
                <a:lnTo>
                  <a:pt x="1156648" y="2214709"/>
                </a:lnTo>
                <a:lnTo>
                  <a:pt x="1142377" y="2205038"/>
                </a:lnTo>
                <a:lnTo>
                  <a:pt x="1132710" y="2190764"/>
                </a:lnTo>
                <a:lnTo>
                  <a:pt x="1129152" y="2173394"/>
                </a:lnTo>
                <a:lnTo>
                  <a:pt x="1132710" y="2156024"/>
                </a:lnTo>
                <a:lnTo>
                  <a:pt x="1142377" y="2141750"/>
                </a:lnTo>
                <a:lnTo>
                  <a:pt x="1156648" y="2132079"/>
                </a:lnTo>
                <a:lnTo>
                  <a:pt x="1174013" y="2128521"/>
                </a:lnTo>
                <a:lnTo>
                  <a:pt x="1191378" y="2132079"/>
                </a:lnTo>
                <a:lnTo>
                  <a:pt x="1205649" y="2141750"/>
                </a:lnTo>
                <a:lnTo>
                  <a:pt x="1215317" y="2156024"/>
                </a:lnTo>
                <a:lnTo>
                  <a:pt x="1218875" y="2173394"/>
                </a:lnTo>
                <a:lnTo>
                  <a:pt x="1215317" y="2190764"/>
                </a:lnTo>
                <a:lnTo>
                  <a:pt x="1205649" y="2205038"/>
                </a:lnTo>
                <a:lnTo>
                  <a:pt x="1191378" y="2214709"/>
                </a:lnTo>
                <a:lnTo>
                  <a:pt x="1174013" y="2218267"/>
                </a:lnTo>
                <a:close/>
              </a:path>
              <a:path w="1783080" h="2218690">
                <a:moveTo>
                  <a:pt x="1737743" y="2218267"/>
                </a:moveTo>
                <a:lnTo>
                  <a:pt x="1720377" y="2214709"/>
                </a:lnTo>
                <a:lnTo>
                  <a:pt x="1706107" y="2205038"/>
                </a:lnTo>
                <a:lnTo>
                  <a:pt x="1696439" y="2190764"/>
                </a:lnTo>
                <a:lnTo>
                  <a:pt x="1692881" y="2173394"/>
                </a:lnTo>
                <a:lnTo>
                  <a:pt x="1696439" y="2156024"/>
                </a:lnTo>
                <a:lnTo>
                  <a:pt x="1706107" y="2141750"/>
                </a:lnTo>
                <a:lnTo>
                  <a:pt x="1720377" y="2132079"/>
                </a:lnTo>
                <a:lnTo>
                  <a:pt x="1737743" y="2128521"/>
                </a:lnTo>
                <a:lnTo>
                  <a:pt x="1755584" y="2132079"/>
                </a:lnTo>
                <a:lnTo>
                  <a:pt x="1770013" y="2141750"/>
                </a:lnTo>
                <a:lnTo>
                  <a:pt x="1779522" y="2156024"/>
                </a:lnTo>
                <a:lnTo>
                  <a:pt x="1782604" y="2173394"/>
                </a:lnTo>
                <a:lnTo>
                  <a:pt x="1779046" y="2190764"/>
                </a:lnTo>
                <a:lnTo>
                  <a:pt x="1769378" y="2205038"/>
                </a:lnTo>
                <a:lnTo>
                  <a:pt x="1755108" y="2214709"/>
                </a:lnTo>
                <a:lnTo>
                  <a:pt x="1737743" y="2218267"/>
                </a:lnTo>
                <a:close/>
              </a:path>
            </a:pathLst>
          </a:custGeom>
          <a:solidFill>
            <a:srgbClr val="FFFFFF"/>
          </a:solidFill>
        </p:spPr>
        <p:txBody>
          <a:bodyPr wrap="square" lIns="0" tIns="0" rIns="0" bIns="0" rtlCol="0"/>
          <a:lstStyle/>
          <a:p>
            <a:endParaRPr sz="1200"/>
          </a:p>
        </p:txBody>
      </p:sp>
      <p:sp>
        <p:nvSpPr>
          <p:cNvPr id="10" name="object 10"/>
          <p:cNvSpPr txBox="1">
            <a:spLocks noGrp="1"/>
          </p:cNvSpPr>
          <p:nvPr>
            <p:ph sz="half" idx="2"/>
          </p:nvPr>
        </p:nvSpPr>
        <p:spPr>
          <a:xfrm>
            <a:off x="625862" y="1962459"/>
            <a:ext cx="4666574" cy="3718903"/>
          </a:xfrm>
          <a:prstGeom prst="rect">
            <a:avLst/>
          </a:prstGeom>
        </p:spPr>
        <p:txBody>
          <a:bodyPr vert="horz" wrap="square" lIns="0" tIns="0" rIns="0" bIns="0" rtlCol="0">
            <a:spAutoFit/>
          </a:bodyPr>
          <a:lstStyle/>
          <a:p>
            <a:pPr marL="0" indent="0">
              <a:lnSpc>
                <a:spcPct val="100000"/>
              </a:lnSpc>
              <a:buNone/>
            </a:pPr>
            <a:r>
              <a:rPr sz="2400" spc="-73" dirty="0">
                <a:solidFill>
                  <a:srgbClr val="1B4555"/>
                </a:solidFill>
                <a:latin typeface="Corbel" panose="020B0503020204020204" pitchFamily="34" charset="0"/>
              </a:rPr>
              <a:t>OBJECTIVE</a:t>
            </a:r>
            <a:r>
              <a:rPr sz="2400" spc="-147" dirty="0">
                <a:solidFill>
                  <a:srgbClr val="1B4555"/>
                </a:solidFill>
                <a:latin typeface="Corbel" panose="020B0503020204020204" pitchFamily="34" charset="0"/>
              </a:rPr>
              <a:t> </a:t>
            </a:r>
            <a:r>
              <a:rPr sz="2400" spc="50" dirty="0" smtClean="0">
                <a:solidFill>
                  <a:srgbClr val="1B4555"/>
                </a:solidFill>
                <a:latin typeface="Corbel" panose="020B0503020204020204" pitchFamily="34" charset="0"/>
              </a:rPr>
              <a:t>1</a:t>
            </a:r>
            <a:endParaRPr lang="en-US" sz="2400" spc="50" dirty="0">
              <a:solidFill>
                <a:srgbClr val="1B4555"/>
              </a:solidFill>
              <a:latin typeface="Corbel" panose="020B0503020204020204" pitchFamily="34" charset="0"/>
            </a:endParaRPr>
          </a:p>
          <a:p>
            <a:pPr marL="0" indent="0">
              <a:lnSpc>
                <a:spcPct val="100000"/>
              </a:lnSpc>
              <a:buNone/>
            </a:pPr>
            <a:endParaRPr sz="1100" dirty="0">
              <a:solidFill>
                <a:srgbClr val="1B4555"/>
              </a:solidFill>
              <a:latin typeface="Corbel" panose="020B0503020204020204" pitchFamily="34" charset="0"/>
              <a:cs typeface="Times New Roman"/>
            </a:endParaRPr>
          </a:p>
          <a:p>
            <a:pPr marL="8467" marR="3387">
              <a:lnSpc>
                <a:spcPct val="100000"/>
              </a:lnSpc>
              <a:spcBef>
                <a:spcPts val="3"/>
              </a:spcBef>
            </a:pPr>
            <a:r>
              <a:rPr sz="2000" b="0" spc="-43" dirty="0">
                <a:solidFill>
                  <a:srgbClr val="1B4555"/>
                </a:solidFill>
                <a:latin typeface="Corbel" panose="020B0503020204020204" pitchFamily="34" charset="0"/>
                <a:cs typeface="Tahoma"/>
              </a:rPr>
              <a:t>Leverage </a:t>
            </a:r>
            <a:r>
              <a:rPr sz="2000" b="0" spc="-3" dirty="0">
                <a:solidFill>
                  <a:srgbClr val="1B4555"/>
                </a:solidFill>
                <a:latin typeface="Corbel" panose="020B0503020204020204" pitchFamily="34" charset="0"/>
                <a:cs typeface="Tahoma"/>
              </a:rPr>
              <a:t>Membership, </a:t>
            </a:r>
            <a:r>
              <a:rPr sz="2000" b="0" spc="-20" dirty="0">
                <a:solidFill>
                  <a:srgbClr val="1B4555"/>
                </a:solidFill>
                <a:latin typeface="Corbel" panose="020B0503020204020204" pitchFamily="34" charset="0"/>
                <a:cs typeface="Tahoma"/>
              </a:rPr>
              <a:t>Recruitment,</a:t>
            </a:r>
            <a:r>
              <a:rPr sz="2000" b="0" spc="-220" dirty="0">
                <a:solidFill>
                  <a:srgbClr val="1B4555"/>
                </a:solidFill>
                <a:latin typeface="Corbel" panose="020B0503020204020204" pitchFamily="34" charset="0"/>
                <a:cs typeface="Tahoma"/>
              </a:rPr>
              <a:t> </a:t>
            </a:r>
            <a:r>
              <a:rPr sz="2000" b="0" spc="-43" dirty="0">
                <a:solidFill>
                  <a:srgbClr val="1B4555"/>
                </a:solidFill>
                <a:latin typeface="Corbel" panose="020B0503020204020204" pitchFamily="34" charset="0"/>
                <a:cs typeface="Tahoma"/>
              </a:rPr>
              <a:t>Engagement  </a:t>
            </a:r>
            <a:r>
              <a:rPr sz="2000" b="0" spc="-37" dirty="0">
                <a:solidFill>
                  <a:srgbClr val="1B4555"/>
                </a:solidFill>
                <a:latin typeface="Corbel" panose="020B0503020204020204" pitchFamily="34" charset="0"/>
                <a:cs typeface="Tahoma"/>
              </a:rPr>
              <a:t>Budget</a:t>
            </a:r>
            <a:endParaRPr sz="2000" dirty="0">
              <a:solidFill>
                <a:srgbClr val="1B4555"/>
              </a:solidFill>
              <a:latin typeface="Corbel" panose="020B0503020204020204" pitchFamily="34" charset="0"/>
              <a:cs typeface="Tahoma"/>
            </a:endParaRPr>
          </a:p>
          <a:p>
            <a:pPr marL="440289" marR="823425">
              <a:lnSpc>
                <a:spcPct val="100000"/>
              </a:lnSpc>
              <a:spcBef>
                <a:spcPts val="160"/>
              </a:spcBef>
            </a:pPr>
            <a:r>
              <a:rPr sz="2000" b="0" spc="-13" dirty="0">
                <a:solidFill>
                  <a:srgbClr val="1B4555"/>
                </a:solidFill>
                <a:latin typeface="Corbel" panose="020B0503020204020204" pitchFamily="34" charset="0"/>
                <a:cs typeface="Tahoma"/>
              </a:rPr>
              <a:t>Scholarships </a:t>
            </a:r>
            <a:r>
              <a:rPr sz="2000" b="0" spc="-17" dirty="0">
                <a:solidFill>
                  <a:srgbClr val="1B4555"/>
                </a:solidFill>
                <a:latin typeface="Corbel" panose="020B0503020204020204" pitchFamily="34" charset="0"/>
                <a:cs typeface="Tahoma"/>
              </a:rPr>
              <a:t>to </a:t>
            </a:r>
            <a:r>
              <a:rPr sz="2000" b="0" spc="-27" dirty="0">
                <a:solidFill>
                  <a:srgbClr val="1B4555"/>
                </a:solidFill>
                <a:latin typeface="Corbel" panose="020B0503020204020204" pitchFamily="34" charset="0"/>
                <a:cs typeface="Tahoma"/>
              </a:rPr>
              <a:t>Learning </a:t>
            </a:r>
            <a:r>
              <a:rPr sz="2000" b="0" spc="-23" dirty="0">
                <a:solidFill>
                  <a:srgbClr val="1B4555"/>
                </a:solidFill>
                <a:latin typeface="Corbel" panose="020B0503020204020204" pitchFamily="34" charset="0"/>
                <a:cs typeface="Tahoma"/>
              </a:rPr>
              <a:t>Lab </a:t>
            </a:r>
            <a:r>
              <a:rPr sz="2000" b="0" spc="-37" dirty="0">
                <a:solidFill>
                  <a:srgbClr val="1B4555"/>
                </a:solidFill>
                <a:latin typeface="Corbel" panose="020B0503020204020204" pitchFamily="34" charset="0"/>
                <a:cs typeface="Tahoma"/>
              </a:rPr>
              <a:t>and</a:t>
            </a:r>
            <a:r>
              <a:rPr sz="2000" b="0" spc="-393" dirty="0">
                <a:solidFill>
                  <a:srgbClr val="1B4555"/>
                </a:solidFill>
                <a:latin typeface="Corbel" panose="020B0503020204020204" pitchFamily="34" charset="0"/>
                <a:cs typeface="Tahoma"/>
              </a:rPr>
              <a:t> </a:t>
            </a:r>
            <a:r>
              <a:rPr lang="en-US" sz="2000" b="0" spc="-393" dirty="0" smtClean="0">
                <a:solidFill>
                  <a:srgbClr val="1B4555"/>
                </a:solidFill>
                <a:latin typeface="Corbel" panose="020B0503020204020204" pitchFamily="34" charset="0"/>
                <a:cs typeface="Tahoma"/>
              </a:rPr>
              <a:t>   </a:t>
            </a:r>
            <a:r>
              <a:rPr sz="2000" b="0" spc="143" dirty="0" smtClean="0">
                <a:solidFill>
                  <a:srgbClr val="1B4555"/>
                </a:solidFill>
                <a:latin typeface="Corbel" panose="020B0503020204020204" pitchFamily="34" charset="0"/>
                <a:cs typeface="Tahoma"/>
              </a:rPr>
              <a:t>MW </a:t>
            </a:r>
            <a:r>
              <a:rPr sz="2000" b="0" spc="7" dirty="0">
                <a:solidFill>
                  <a:srgbClr val="1B4555"/>
                </a:solidFill>
                <a:latin typeface="Corbel" panose="020B0503020204020204" pitchFamily="34" charset="0"/>
                <a:cs typeface="Tahoma"/>
              </a:rPr>
              <a:t>Conference</a:t>
            </a:r>
            <a:endParaRPr sz="2000" dirty="0">
              <a:solidFill>
                <a:srgbClr val="1B4555"/>
              </a:solidFill>
              <a:latin typeface="Corbel" panose="020B0503020204020204" pitchFamily="34" charset="0"/>
              <a:cs typeface="Tahoma"/>
            </a:endParaRPr>
          </a:p>
          <a:p>
            <a:pPr marL="440289" marR="149021">
              <a:lnSpc>
                <a:spcPct val="100000"/>
              </a:lnSpc>
            </a:pPr>
            <a:r>
              <a:rPr sz="2000" b="0" spc="-23" dirty="0">
                <a:solidFill>
                  <a:srgbClr val="1B4555"/>
                </a:solidFill>
                <a:latin typeface="Corbel" panose="020B0503020204020204" pitchFamily="34" charset="0"/>
                <a:cs typeface="Tahoma"/>
              </a:rPr>
              <a:t>Recruiting </a:t>
            </a:r>
            <a:r>
              <a:rPr sz="2000" b="0" spc="-37" dirty="0">
                <a:solidFill>
                  <a:srgbClr val="1B4555"/>
                </a:solidFill>
                <a:latin typeface="Corbel" panose="020B0503020204020204" pitchFamily="34" charset="0"/>
                <a:cs typeface="Tahoma"/>
              </a:rPr>
              <a:t>and </a:t>
            </a:r>
            <a:r>
              <a:rPr sz="2000" b="0" spc="-40" dirty="0">
                <a:solidFill>
                  <a:srgbClr val="1B4555"/>
                </a:solidFill>
                <a:latin typeface="Corbel" panose="020B0503020204020204" pitchFamily="34" charset="0"/>
                <a:cs typeface="Tahoma"/>
              </a:rPr>
              <a:t>New </a:t>
            </a:r>
            <a:r>
              <a:rPr sz="2000" b="0" spc="13" dirty="0">
                <a:solidFill>
                  <a:srgbClr val="1B4555"/>
                </a:solidFill>
                <a:latin typeface="Corbel" panose="020B0503020204020204" pitchFamily="34" charset="0"/>
                <a:cs typeface="Tahoma"/>
              </a:rPr>
              <a:t>Member </a:t>
            </a:r>
            <a:r>
              <a:rPr sz="2000" b="0" spc="-17" dirty="0">
                <a:solidFill>
                  <a:srgbClr val="1B4555"/>
                </a:solidFill>
                <a:latin typeface="Corbel" panose="020B0503020204020204" pitchFamily="34" charset="0"/>
                <a:cs typeface="Tahoma"/>
              </a:rPr>
              <a:t>Onboarding  </a:t>
            </a:r>
            <a:endParaRPr lang="en-US" sz="2000" b="0" spc="-17" dirty="0" smtClean="0">
              <a:solidFill>
                <a:srgbClr val="1B4555"/>
              </a:solidFill>
              <a:latin typeface="Corbel" panose="020B0503020204020204" pitchFamily="34" charset="0"/>
              <a:cs typeface="Tahoma"/>
            </a:endParaRPr>
          </a:p>
          <a:p>
            <a:pPr marL="440289" marR="149021">
              <a:lnSpc>
                <a:spcPct val="100000"/>
              </a:lnSpc>
            </a:pPr>
            <a:r>
              <a:rPr sz="2000" b="0" dirty="0" smtClean="0">
                <a:solidFill>
                  <a:srgbClr val="1B4555"/>
                </a:solidFill>
                <a:latin typeface="Corbel" panose="020B0503020204020204" pitchFamily="34" charset="0"/>
                <a:cs typeface="Tahoma"/>
              </a:rPr>
              <a:t>1:1 </a:t>
            </a:r>
            <a:r>
              <a:rPr sz="2000" b="0" spc="-23" dirty="0">
                <a:solidFill>
                  <a:srgbClr val="1B4555"/>
                </a:solidFill>
                <a:latin typeface="Corbel" panose="020B0503020204020204" pitchFamily="34" charset="0"/>
                <a:cs typeface="Tahoma"/>
              </a:rPr>
              <a:t>Recruitment </a:t>
            </a:r>
            <a:r>
              <a:rPr sz="2000" b="0" spc="-40" dirty="0">
                <a:solidFill>
                  <a:srgbClr val="1B4555"/>
                </a:solidFill>
                <a:latin typeface="Corbel" panose="020B0503020204020204" pitchFamily="34" charset="0"/>
                <a:cs typeface="Tahoma"/>
              </a:rPr>
              <a:t>Budgets </a:t>
            </a:r>
            <a:r>
              <a:rPr sz="2000" b="0" spc="-47" dirty="0">
                <a:solidFill>
                  <a:srgbClr val="1B4555"/>
                </a:solidFill>
                <a:latin typeface="Corbel" panose="020B0503020204020204" pitchFamily="34" charset="0"/>
                <a:cs typeface="Tahoma"/>
              </a:rPr>
              <a:t>(Lunches,</a:t>
            </a:r>
            <a:r>
              <a:rPr sz="2000" b="0" spc="-287" dirty="0">
                <a:solidFill>
                  <a:srgbClr val="1B4555"/>
                </a:solidFill>
                <a:latin typeface="Corbel" panose="020B0503020204020204" pitchFamily="34" charset="0"/>
                <a:cs typeface="Tahoma"/>
              </a:rPr>
              <a:t> </a:t>
            </a:r>
            <a:r>
              <a:rPr sz="2000" b="0" spc="10" dirty="0">
                <a:solidFill>
                  <a:srgbClr val="1B4555"/>
                </a:solidFill>
                <a:latin typeface="Corbel" panose="020B0503020204020204" pitchFamily="34" charset="0"/>
                <a:cs typeface="Tahoma"/>
              </a:rPr>
              <a:t>Coffees,  </a:t>
            </a:r>
            <a:r>
              <a:rPr sz="2000" b="0" spc="-47" dirty="0">
                <a:solidFill>
                  <a:srgbClr val="1B4555"/>
                </a:solidFill>
                <a:latin typeface="Corbel" panose="020B0503020204020204" pitchFamily="34" charset="0"/>
                <a:cs typeface="Tahoma"/>
              </a:rPr>
              <a:t>etc</a:t>
            </a:r>
            <a:r>
              <a:rPr sz="2000" b="0" spc="-47" dirty="0" smtClean="0">
                <a:solidFill>
                  <a:srgbClr val="1B4555"/>
                </a:solidFill>
                <a:latin typeface="Corbel" panose="020B0503020204020204" pitchFamily="34" charset="0"/>
                <a:cs typeface="Tahoma"/>
              </a:rPr>
              <a:t>.)</a:t>
            </a:r>
            <a:endParaRPr sz="2000" dirty="0">
              <a:solidFill>
                <a:srgbClr val="1B4555"/>
              </a:solidFill>
              <a:latin typeface="Corbel" panose="020B0503020204020204" pitchFamily="34" charset="0"/>
              <a:cs typeface="Tahoma"/>
            </a:endParaRPr>
          </a:p>
          <a:p>
            <a:pPr marL="439865">
              <a:lnSpc>
                <a:spcPct val="100000"/>
              </a:lnSpc>
              <a:spcBef>
                <a:spcPts val="240"/>
              </a:spcBef>
            </a:pPr>
            <a:r>
              <a:rPr sz="2000" b="0" spc="-7" dirty="0">
                <a:solidFill>
                  <a:srgbClr val="1B4555"/>
                </a:solidFill>
                <a:latin typeface="Corbel" panose="020B0503020204020204" pitchFamily="34" charset="0"/>
                <a:cs typeface="Tahoma"/>
              </a:rPr>
              <a:t>Social/Common-Interest</a:t>
            </a:r>
            <a:r>
              <a:rPr sz="2000" b="0" spc="-87" dirty="0">
                <a:solidFill>
                  <a:srgbClr val="1B4555"/>
                </a:solidFill>
                <a:latin typeface="Corbel" panose="020B0503020204020204" pitchFamily="34" charset="0"/>
                <a:cs typeface="Tahoma"/>
              </a:rPr>
              <a:t> </a:t>
            </a:r>
            <a:r>
              <a:rPr sz="2000" b="0" spc="-23" dirty="0">
                <a:solidFill>
                  <a:srgbClr val="1B4555"/>
                </a:solidFill>
                <a:latin typeface="Corbel" panose="020B0503020204020204" pitchFamily="34" charset="0"/>
                <a:cs typeface="Tahoma"/>
              </a:rPr>
              <a:t>Programming</a:t>
            </a:r>
            <a:endParaRPr sz="2000" dirty="0">
              <a:solidFill>
                <a:srgbClr val="1B4555"/>
              </a:solidFill>
              <a:latin typeface="Corbel" panose="020B0503020204020204" pitchFamily="34" charset="0"/>
              <a:cs typeface="Tahoma"/>
            </a:endParaRPr>
          </a:p>
        </p:txBody>
      </p:sp>
      <p:sp>
        <p:nvSpPr>
          <p:cNvPr id="11" name="object 11"/>
          <p:cNvSpPr txBox="1"/>
          <p:nvPr/>
        </p:nvSpPr>
        <p:spPr>
          <a:xfrm>
            <a:off x="6711541" y="1957573"/>
            <a:ext cx="3997490" cy="1461939"/>
          </a:xfrm>
          <a:prstGeom prst="rect">
            <a:avLst/>
          </a:prstGeom>
        </p:spPr>
        <p:txBody>
          <a:bodyPr vert="horz" wrap="square" lIns="0" tIns="0" rIns="0" bIns="0" rtlCol="0">
            <a:spAutoFit/>
          </a:bodyPr>
          <a:lstStyle/>
          <a:p>
            <a:pPr marL="8467"/>
            <a:r>
              <a:rPr sz="2400" b="1" spc="-73" dirty="0">
                <a:solidFill>
                  <a:srgbClr val="1B4555"/>
                </a:solidFill>
                <a:latin typeface="Corbel" panose="020B0503020204020204" pitchFamily="34" charset="0"/>
                <a:cs typeface="Arial"/>
              </a:rPr>
              <a:t>OBJECTIVE</a:t>
            </a:r>
            <a:r>
              <a:rPr sz="2400" b="1" spc="-147" dirty="0">
                <a:solidFill>
                  <a:srgbClr val="1B4555"/>
                </a:solidFill>
                <a:latin typeface="Corbel" panose="020B0503020204020204" pitchFamily="34" charset="0"/>
                <a:cs typeface="Arial"/>
              </a:rPr>
              <a:t> </a:t>
            </a:r>
            <a:r>
              <a:rPr sz="2400" b="1" spc="50" dirty="0">
                <a:solidFill>
                  <a:srgbClr val="1B4555"/>
                </a:solidFill>
                <a:latin typeface="Corbel" panose="020B0503020204020204" pitchFamily="34" charset="0"/>
                <a:cs typeface="Arial"/>
              </a:rPr>
              <a:t>2</a:t>
            </a:r>
            <a:endParaRPr sz="2400" dirty="0">
              <a:solidFill>
                <a:srgbClr val="1B4555"/>
              </a:solidFill>
              <a:latin typeface="Corbel" panose="020B0503020204020204" pitchFamily="34" charset="0"/>
              <a:cs typeface="Arial"/>
            </a:endParaRPr>
          </a:p>
          <a:p>
            <a:pPr>
              <a:spcBef>
                <a:spcPts val="20"/>
              </a:spcBef>
            </a:pPr>
            <a:endParaRPr sz="1100" dirty="0">
              <a:solidFill>
                <a:srgbClr val="1B4555"/>
              </a:solidFill>
              <a:latin typeface="Corbel" panose="020B0503020204020204" pitchFamily="34" charset="0"/>
              <a:cs typeface="Times New Roman"/>
            </a:endParaRPr>
          </a:p>
          <a:p>
            <a:pPr marL="351367" marR="3387" indent="-342900">
              <a:spcBef>
                <a:spcPts val="3"/>
              </a:spcBef>
              <a:buFont typeface="Arial" panose="020B0604020202020204" pitchFamily="34" charset="0"/>
              <a:buChar char="•"/>
            </a:pPr>
            <a:r>
              <a:rPr sz="2000" spc="-10" dirty="0">
                <a:solidFill>
                  <a:srgbClr val="1B4555"/>
                </a:solidFill>
                <a:latin typeface="Corbel" panose="020B0503020204020204" pitchFamily="34" charset="0"/>
                <a:cs typeface="Tahoma"/>
              </a:rPr>
              <a:t>Reinforce </a:t>
            </a:r>
            <a:r>
              <a:rPr sz="2000" spc="143" dirty="0" smtClean="0">
                <a:solidFill>
                  <a:srgbClr val="1B4555"/>
                </a:solidFill>
                <a:latin typeface="Corbel" panose="020B0503020204020204" pitchFamily="34" charset="0"/>
                <a:cs typeface="Tahoma"/>
              </a:rPr>
              <a:t>M</a:t>
            </a:r>
            <a:r>
              <a:rPr lang="en-US" sz="2000" spc="143" dirty="0" smtClean="0">
                <a:solidFill>
                  <a:srgbClr val="1B4555"/>
                </a:solidFill>
                <a:latin typeface="Corbel" panose="020B0503020204020204" pitchFamily="34" charset="0"/>
                <a:cs typeface="Tahoma"/>
              </a:rPr>
              <a:t>W </a:t>
            </a:r>
            <a:r>
              <a:rPr sz="2000" dirty="0" smtClean="0">
                <a:solidFill>
                  <a:srgbClr val="1B4555"/>
                </a:solidFill>
                <a:latin typeface="Corbel" panose="020B0503020204020204" pitchFamily="34" charset="0"/>
                <a:cs typeface="Tahoma"/>
              </a:rPr>
              <a:t>Board</a:t>
            </a:r>
            <a:r>
              <a:rPr sz="2000" dirty="0">
                <a:solidFill>
                  <a:srgbClr val="1B4555"/>
                </a:solidFill>
                <a:latin typeface="Corbel" panose="020B0503020204020204" pitchFamily="34" charset="0"/>
                <a:cs typeface="Tahoma"/>
              </a:rPr>
              <a:t>, </a:t>
            </a:r>
            <a:r>
              <a:rPr sz="2000" spc="50" dirty="0">
                <a:solidFill>
                  <a:srgbClr val="1B4555"/>
                </a:solidFill>
                <a:latin typeface="Corbel" panose="020B0503020204020204" pitchFamily="34" charset="0"/>
                <a:cs typeface="Tahoma"/>
              </a:rPr>
              <a:t>LSC </a:t>
            </a:r>
            <a:r>
              <a:rPr sz="2000" spc="-37" dirty="0">
                <a:solidFill>
                  <a:srgbClr val="1B4555"/>
                </a:solidFill>
                <a:latin typeface="Corbel" panose="020B0503020204020204" pitchFamily="34" charset="0"/>
                <a:cs typeface="Tahoma"/>
              </a:rPr>
              <a:t>and</a:t>
            </a:r>
            <a:r>
              <a:rPr sz="2000" spc="-337" dirty="0">
                <a:solidFill>
                  <a:srgbClr val="1B4555"/>
                </a:solidFill>
                <a:latin typeface="Corbel" panose="020B0503020204020204" pitchFamily="34" charset="0"/>
                <a:cs typeface="Tahoma"/>
              </a:rPr>
              <a:t> </a:t>
            </a:r>
            <a:r>
              <a:rPr sz="2000" spc="-3" dirty="0">
                <a:solidFill>
                  <a:srgbClr val="1B4555"/>
                </a:solidFill>
                <a:latin typeface="Corbel" panose="020B0503020204020204" pitchFamily="34" charset="0"/>
                <a:cs typeface="Tahoma"/>
              </a:rPr>
              <a:t>Volunteer  </a:t>
            </a:r>
            <a:r>
              <a:rPr sz="2000" spc="-10" dirty="0">
                <a:solidFill>
                  <a:srgbClr val="1B4555"/>
                </a:solidFill>
                <a:latin typeface="Corbel" panose="020B0503020204020204" pitchFamily="34" charset="0"/>
                <a:cs typeface="Tahoma"/>
              </a:rPr>
              <a:t>Pipeline </a:t>
            </a:r>
            <a:r>
              <a:rPr sz="2000" spc="-37" dirty="0">
                <a:solidFill>
                  <a:srgbClr val="1B4555"/>
                </a:solidFill>
                <a:latin typeface="Corbel" panose="020B0503020204020204" pitchFamily="34" charset="0"/>
                <a:cs typeface="Tahoma"/>
              </a:rPr>
              <a:t>and Re-Engage  </a:t>
            </a:r>
            <a:r>
              <a:rPr sz="2000" spc="-53" dirty="0">
                <a:solidFill>
                  <a:srgbClr val="1B4555"/>
                </a:solidFill>
                <a:latin typeface="Corbel" panose="020B0503020204020204" pitchFamily="34" charset="0"/>
                <a:cs typeface="Tahoma"/>
              </a:rPr>
              <a:t>Inactive</a:t>
            </a:r>
            <a:r>
              <a:rPr sz="2000" spc="-127" dirty="0">
                <a:solidFill>
                  <a:srgbClr val="1B4555"/>
                </a:solidFill>
                <a:latin typeface="Corbel" panose="020B0503020204020204" pitchFamily="34" charset="0"/>
                <a:cs typeface="Tahoma"/>
              </a:rPr>
              <a:t> </a:t>
            </a:r>
            <a:r>
              <a:rPr sz="2000" spc="23" dirty="0">
                <a:solidFill>
                  <a:srgbClr val="1B4555"/>
                </a:solidFill>
                <a:latin typeface="Corbel" panose="020B0503020204020204" pitchFamily="34" charset="0"/>
                <a:cs typeface="Tahoma"/>
              </a:rPr>
              <a:t>LSCs</a:t>
            </a:r>
            <a:endParaRPr sz="2000" dirty="0">
              <a:solidFill>
                <a:srgbClr val="1B4555"/>
              </a:solidFill>
              <a:latin typeface="Corbel" panose="020B0503020204020204" pitchFamily="34" charset="0"/>
              <a:cs typeface="Tahoma"/>
            </a:endParaRPr>
          </a:p>
        </p:txBody>
      </p:sp>
    </p:spTree>
    <p:extLst>
      <p:ext uri="{BB962C8B-B14F-4D97-AF65-F5344CB8AC3E}">
        <p14:creationId xmlns:p14="http://schemas.microsoft.com/office/powerpoint/2010/main" val="235413934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4" name="object 4"/>
          <p:cNvSpPr/>
          <p:nvPr/>
        </p:nvSpPr>
        <p:spPr>
          <a:xfrm>
            <a:off x="5725659" y="236783"/>
            <a:ext cx="1564217" cy="427567"/>
          </a:xfrm>
          <a:custGeom>
            <a:avLst/>
            <a:gdLst/>
            <a:ahLst/>
            <a:cxnLst/>
            <a:rect l="l" t="t" r="r" b="b"/>
            <a:pathLst>
              <a:path w="2346325" h="641350">
                <a:moveTo>
                  <a:pt x="44861" y="0"/>
                </a:moveTo>
                <a:close/>
              </a:path>
              <a:path w="2346325" h="641350">
                <a:moveTo>
                  <a:pt x="44861" y="89746"/>
                </a:moveTo>
                <a:lnTo>
                  <a:pt x="27496" y="86188"/>
                </a:lnTo>
                <a:lnTo>
                  <a:pt x="13225" y="76517"/>
                </a:lnTo>
                <a:lnTo>
                  <a:pt x="3557" y="62243"/>
                </a:lnTo>
                <a:lnTo>
                  <a:pt x="0" y="44873"/>
                </a:lnTo>
                <a:lnTo>
                  <a:pt x="3557" y="27503"/>
                </a:lnTo>
                <a:lnTo>
                  <a:pt x="13225" y="13229"/>
                </a:lnTo>
                <a:lnTo>
                  <a:pt x="27496" y="3558"/>
                </a:lnTo>
                <a:lnTo>
                  <a:pt x="44861" y="0"/>
                </a:lnTo>
                <a:lnTo>
                  <a:pt x="62226" y="3558"/>
                </a:lnTo>
                <a:lnTo>
                  <a:pt x="76497" y="13229"/>
                </a:lnTo>
                <a:lnTo>
                  <a:pt x="86165" y="27503"/>
                </a:lnTo>
                <a:lnTo>
                  <a:pt x="89722" y="44873"/>
                </a:lnTo>
                <a:lnTo>
                  <a:pt x="86165" y="62243"/>
                </a:lnTo>
                <a:lnTo>
                  <a:pt x="76497" y="76517"/>
                </a:lnTo>
                <a:lnTo>
                  <a:pt x="62226" y="86188"/>
                </a:lnTo>
                <a:lnTo>
                  <a:pt x="44861" y="89746"/>
                </a:lnTo>
                <a:close/>
              </a:path>
              <a:path w="2346325" h="641350">
                <a:moveTo>
                  <a:pt x="608591" y="89746"/>
                </a:moveTo>
                <a:lnTo>
                  <a:pt x="591225" y="86188"/>
                </a:lnTo>
                <a:lnTo>
                  <a:pt x="576955" y="76517"/>
                </a:lnTo>
                <a:lnTo>
                  <a:pt x="567287" y="62243"/>
                </a:lnTo>
                <a:lnTo>
                  <a:pt x="563729" y="44873"/>
                </a:lnTo>
                <a:lnTo>
                  <a:pt x="567287" y="27503"/>
                </a:lnTo>
                <a:lnTo>
                  <a:pt x="576955" y="13229"/>
                </a:lnTo>
                <a:lnTo>
                  <a:pt x="591225" y="3558"/>
                </a:lnTo>
                <a:lnTo>
                  <a:pt x="608591" y="0"/>
                </a:lnTo>
                <a:lnTo>
                  <a:pt x="626313" y="3558"/>
                </a:lnTo>
                <a:lnTo>
                  <a:pt x="640544" y="13229"/>
                </a:lnTo>
                <a:lnTo>
                  <a:pt x="650013" y="27503"/>
                </a:lnTo>
                <a:lnTo>
                  <a:pt x="653452" y="44873"/>
                </a:lnTo>
                <a:lnTo>
                  <a:pt x="649894" y="62243"/>
                </a:lnTo>
                <a:lnTo>
                  <a:pt x="640226" y="76517"/>
                </a:lnTo>
                <a:lnTo>
                  <a:pt x="625956" y="86188"/>
                </a:lnTo>
                <a:lnTo>
                  <a:pt x="608591" y="89746"/>
                </a:lnTo>
                <a:close/>
              </a:path>
              <a:path w="2346325" h="641350">
                <a:moveTo>
                  <a:pt x="1173167" y="89746"/>
                </a:moveTo>
                <a:lnTo>
                  <a:pt x="1155802" y="86188"/>
                </a:lnTo>
                <a:lnTo>
                  <a:pt x="1141531" y="76517"/>
                </a:lnTo>
                <a:lnTo>
                  <a:pt x="1131863" y="62243"/>
                </a:lnTo>
                <a:lnTo>
                  <a:pt x="1128305" y="44873"/>
                </a:lnTo>
                <a:lnTo>
                  <a:pt x="1131863" y="27503"/>
                </a:lnTo>
                <a:lnTo>
                  <a:pt x="1141531" y="13229"/>
                </a:lnTo>
                <a:lnTo>
                  <a:pt x="1155802" y="3558"/>
                </a:lnTo>
                <a:lnTo>
                  <a:pt x="1173167" y="0"/>
                </a:lnTo>
                <a:lnTo>
                  <a:pt x="1190532" y="3558"/>
                </a:lnTo>
                <a:lnTo>
                  <a:pt x="1204803" y="13229"/>
                </a:lnTo>
                <a:lnTo>
                  <a:pt x="1214471" y="27503"/>
                </a:lnTo>
                <a:lnTo>
                  <a:pt x="1218028" y="44873"/>
                </a:lnTo>
                <a:lnTo>
                  <a:pt x="1214471" y="62243"/>
                </a:lnTo>
                <a:lnTo>
                  <a:pt x="1204803" y="76517"/>
                </a:lnTo>
                <a:lnTo>
                  <a:pt x="1190532" y="86188"/>
                </a:lnTo>
                <a:lnTo>
                  <a:pt x="1173167" y="89746"/>
                </a:lnTo>
                <a:close/>
              </a:path>
              <a:path w="2346325" h="641350">
                <a:moveTo>
                  <a:pt x="1736897" y="89746"/>
                </a:moveTo>
                <a:lnTo>
                  <a:pt x="1719531" y="86188"/>
                </a:lnTo>
                <a:lnTo>
                  <a:pt x="1705261" y="76517"/>
                </a:lnTo>
                <a:lnTo>
                  <a:pt x="1695593" y="62243"/>
                </a:lnTo>
                <a:lnTo>
                  <a:pt x="1692035" y="44873"/>
                </a:lnTo>
                <a:lnTo>
                  <a:pt x="1695593" y="27503"/>
                </a:lnTo>
                <a:lnTo>
                  <a:pt x="1705261" y="13229"/>
                </a:lnTo>
                <a:lnTo>
                  <a:pt x="1719531" y="3558"/>
                </a:lnTo>
                <a:lnTo>
                  <a:pt x="1736897" y="0"/>
                </a:lnTo>
                <a:lnTo>
                  <a:pt x="1754738" y="3558"/>
                </a:lnTo>
                <a:lnTo>
                  <a:pt x="1769167" y="13229"/>
                </a:lnTo>
                <a:lnTo>
                  <a:pt x="1778677" y="27503"/>
                </a:lnTo>
                <a:lnTo>
                  <a:pt x="1781758" y="44873"/>
                </a:lnTo>
                <a:lnTo>
                  <a:pt x="1778200" y="62243"/>
                </a:lnTo>
                <a:lnTo>
                  <a:pt x="1768533" y="76517"/>
                </a:lnTo>
                <a:lnTo>
                  <a:pt x="1754262" y="86188"/>
                </a:lnTo>
                <a:lnTo>
                  <a:pt x="1736897" y="89746"/>
                </a:lnTo>
                <a:close/>
              </a:path>
              <a:path w="2346325" h="641350">
                <a:moveTo>
                  <a:pt x="2301473" y="89746"/>
                </a:moveTo>
                <a:lnTo>
                  <a:pt x="2284108" y="86188"/>
                </a:lnTo>
                <a:lnTo>
                  <a:pt x="2269837" y="76517"/>
                </a:lnTo>
                <a:lnTo>
                  <a:pt x="2260170" y="62243"/>
                </a:lnTo>
                <a:lnTo>
                  <a:pt x="2256612" y="44873"/>
                </a:lnTo>
                <a:lnTo>
                  <a:pt x="2260170" y="27503"/>
                </a:lnTo>
                <a:lnTo>
                  <a:pt x="2269837" y="13229"/>
                </a:lnTo>
                <a:lnTo>
                  <a:pt x="2284108" y="3558"/>
                </a:lnTo>
                <a:lnTo>
                  <a:pt x="2301473" y="0"/>
                </a:lnTo>
                <a:lnTo>
                  <a:pt x="2318838" y="3558"/>
                </a:lnTo>
                <a:lnTo>
                  <a:pt x="2333109" y="13229"/>
                </a:lnTo>
                <a:lnTo>
                  <a:pt x="2342777" y="27503"/>
                </a:lnTo>
                <a:lnTo>
                  <a:pt x="2346334" y="44873"/>
                </a:lnTo>
                <a:lnTo>
                  <a:pt x="2342777" y="62243"/>
                </a:lnTo>
                <a:lnTo>
                  <a:pt x="2333109" y="76517"/>
                </a:lnTo>
                <a:lnTo>
                  <a:pt x="2318838" y="86188"/>
                </a:lnTo>
                <a:lnTo>
                  <a:pt x="2301473" y="89746"/>
                </a:lnTo>
                <a:close/>
              </a:path>
              <a:path w="2346325" h="641350">
                <a:moveTo>
                  <a:pt x="44861" y="640926"/>
                </a:moveTo>
                <a:lnTo>
                  <a:pt x="27496" y="637367"/>
                </a:lnTo>
                <a:lnTo>
                  <a:pt x="13225" y="627697"/>
                </a:lnTo>
                <a:lnTo>
                  <a:pt x="3557" y="613423"/>
                </a:lnTo>
                <a:lnTo>
                  <a:pt x="0" y="596053"/>
                </a:lnTo>
                <a:lnTo>
                  <a:pt x="3557" y="578683"/>
                </a:lnTo>
                <a:lnTo>
                  <a:pt x="13225" y="564409"/>
                </a:lnTo>
                <a:lnTo>
                  <a:pt x="27496" y="554738"/>
                </a:lnTo>
                <a:lnTo>
                  <a:pt x="44861" y="551180"/>
                </a:lnTo>
                <a:lnTo>
                  <a:pt x="62226" y="554738"/>
                </a:lnTo>
                <a:lnTo>
                  <a:pt x="76497" y="564409"/>
                </a:lnTo>
                <a:lnTo>
                  <a:pt x="86165" y="578683"/>
                </a:lnTo>
                <a:lnTo>
                  <a:pt x="89722" y="596053"/>
                </a:lnTo>
                <a:lnTo>
                  <a:pt x="86165" y="613423"/>
                </a:lnTo>
                <a:lnTo>
                  <a:pt x="76497" y="627697"/>
                </a:lnTo>
                <a:lnTo>
                  <a:pt x="62226" y="637367"/>
                </a:lnTo>
                <a:lnTo>
                  <a:pt x="44861" y="640926"/>
                </a:lnTo>
                <a:close/>
              </a:path>
              <a:path w="2346325" h="641350">
                <a:moveTo>
                  <a:pt x="608591" y="640926"/>
                </a:moveTo>
                <a:lnTo>
                  <a:pt x="591225" y="637367"/>
                </a:lnTo>
                <a:lnTo>
                  <a:pt x="576955" y="627697"/>
                </a:lnTo>
                <a:lnTo>
                  <a:pt x="567287" y="613423"/>
                </a:lnTo>
                <a:lnTo>
                  <a:pt x="563729" y="596053"/>
                </a:lnTo>
                <a:lnTo>
                  <a:pt x="567287" y="578683"/>
                </a:lnTo>
                <a:lnTo>
                  <a:pt x="576955" y="564409"/>
                </a:lnTo>
                <a:lnTo>
                  <a:pt x="591226" y="554738"/>
                </a:lnTo>
                <a:lnTo>
                  <a:pt x="608591" y="551180"/>
                </a:lnTo>
                <a:lnTo>
                  <a:pt x="626432" y="554738"/>
                </a:lnTo>
                <a:lnTo>
                  <a:pt x="640861" y="564409"/>
                </a:lnTo>
                <a:lnTo>
                  <a:pt x="650371" y="578683"/>
                </a:lnTo>
                <a:lnTo>
                  <a:pt x="653452" y="596053"/>
                </a:lnTo>
                <a:lnTo>
                  <a:pt x="649894" y="613423"/>
                </a:lnTo>
                <a:lnTo>
                  <a:pt x="640226" y="627697"/>
                </a:lnTo>
                <a:lnTo>
                  <a:pt x="625956" y="637367"/>
                </a:lnTo>
                <a:lnTo>
                  <a:pt x="608591" y="640926"/>
                </a:lnTo>
                <a:close/>
              </a:path>
              <a:path w="2346325" h="641350">
                <a:moveTo>
                  <a:pt x="1173167" y="640926"/>
                </a:moveTo>
                <a:lnTo>
                  <a:pt x="1155802" y="637367"/>
                </a:lnTo>
                <a:lnTo>
                  <a:pt x="1141531" y="627697"/>
                </a:lnTo>
                <a:lnTo>
                  <a:pt x="1131863" y="613423"/>
                </a:lnTo>
                <a:lnTo>
                  <a:pt x="1128305" y="596053"/>
                </a:lnTo>
                <a:lnTo>
                  <a:pt x="1131863" y="578683"/>
                </a:lnTo>
                <a:lnTo>
                  <a:pt x="1141531" y="564409"/>
                </a:lnTo>
                <a:lnTo>
                  <a:pt x="1155802" y="554738"/>
                </a:lnTo>
                <a:lnTo>
                  <a:pt x="1173167" y="551180"/>
                </a:lnTo>
                <a:lnTo>
                  <a:pt x="1190532" y="554738"/>
                </a:lnTo>
                <a:lnTo>
                  <a:pt x="1204803" y="564409"/>
                </a:lnTo>
                <a:lnTo>
                  <a:pt x="1214471" y="578683"/>
                </a:lnTo>
                <a:lnTo>
                  <a:pt x="1218028" y="596053"/>
                </a:lnTo>
                <a:lnTo>
                  <a:pt x="1214471" y="613423"/>
                </a:lnTo>
                <a:lnTo>
                  <a:pt x="1204803" y="627697"/>
                </a:lnTo>
                <a:lnTo>
                  <a:pt x="1190532" y="637367"/>
                </a:lnTo>
                <a:lnTo>
                  <a:pt x="1173167" y="640926"/>
                </a:lnTo>
                <a:close/>
              </a:path>
              <a:path w="2346325" h="641350">
                <a:moveTo>
                  <a:pt x="1736897" y="640926"/>
                </a:moveTo>
                <a:lnTo>
                  <a:pt x="1719531" y="637367"/>
                </a:lnTo>
                <a:lnTo>
                  <a:pt x="1705261" y="627697"/>
                </a:lnTo>
                <a:lnTo>
                  <a:pt x="1695593" y="613423"/>
                </a:lnTo>
                <a:lnTo>
                  <a:pt x="1692035" y="596053"/>
                </a:lnTo>
                <a:lnTo>
                  <a:pt x="1695593" y="578683"/>
                </a:lnTo>
                <a:lnTo>
                  <a:pt x="1705261" y="564409"/>
                </a:lnTo>
                <a:lnTo>
                  <a:pt x="1719532" y="554738"/>
                </a:lnTo>
                <a:lnTo>
                  <a:pt x="1736897" y="551180"/>
                </a:lnTo>
                <a:lnTo>
                  <a:pt x="1754738" y="554738"/>
                </a:lnTo>
                <a:lnTo>
                  <a:pt x="1769167" y="564409"/>
                </a:lnTo>
                <a:lnTo>
                  <a:pt x="1778677" y="578683"/>
                </a:lnTo>
                <a:lnTo>
                  <a:pt x="1781758" y="596053"/>
                </a:lnTo>
                <a:lnTo>
                  <a:pt x="1778200" y="613423"/>
                </a:lnTo>
                <a:lnTo>
                  <a:pt x="1768533" y="627697"/>
                </a:lnTo>
                <a:lnTo>
                  <a:pt x="1754262" y="637367"/>
                </a:lnTo>
                <a:lnTo>
                  <a:pt x="1736897" y="640926"/>
                </a:lnTo>
                <a:close/>
              </a:path>
              <a:path w="2346325" h="641350">
                <a:moveTo>
                  <a:pt x="2301473" y="640926"/>
                </a:moveTo>
                <a:lnTo>
                  <a:pt x="2284108" y="637367"/>
                </a:lnTo>
                <a:lnTo>
                  <a:pt x="2269837" y="627697"/>
                </a:lnTo>
                <a:lnTo>
                  <a:pt x="2260170" y="613423"/>
                </a:lnTo>
                <a:lnTo>
                  <a:pt x="2256612" y="596053"/>
                </a:lnTo>
                <a:lnTo>
                  <a:pt x="2260170" y="578683"/>
                </a:lnTo>
                <a:lnTo>
                  <a:pt x="2269838" y="564409"/>
                </a:lnTo>
                <a:lnTo>
                  <a:pt x="2284108" y="554738"/>
                </a:lnTo>
                <a:lnTo>
                  <a:pt x="2301473" y="551180"/>
                </a:lnTo>
                <a:lnTo>
                  <a:pt x="2318838" y="554738"/>
                </a:lnTo>
                <a:lnTo>
                  <a:pt x="2333109" y="564409"/>
                </a:lnTo>
                <a:lnTo>
                  <a:pt x="2342777" y="578683"/>
                </a:lnTo>
                <a:lnTo>
                  <a:pt x="2346334" y="596053"/>
                </a:lnTo>
                <a:lnTo>
                  <a:pt x="2342777" y="613423"/>
                </a:lnTo>
                <a:lnTo>
                  <a:pt x="2333109" y="627697"/>
                </a:lnTo>
                <a:lnTo>
                  <a:pt x="2318838" y="637367"/>
                </a:lnTo>
                <a:lnTo>
                  <a:pt x="2301473" y="640926"/>
                </a:lnTo>
                <a:close/>
              </a:path>
            </a:pathLst>
          </a:custGeom>
          <a:solidFill>
            <a:srgbClr val="FFFFFF"/>
          </a:solidFill>
        </p:spPr>
        <p:txBody>
          <a:bodyPr wrap="square" lIns="0" tIns="0" rIns="0" bIns="0" rtlCol="0"/>
          <a:lstStyle/>
          <a:p>
            <a:endParaRPr sz="1200"/>
          </a:p>
        </p:txBody>
      </p:sp>
      <p:sp>
        <p:nvSpPr>
          <p:cNvPr id="5" name="object 5"/>
          <p:cNvSpPr txBox="1">
            <a:spLocks noGrp="1"/>
          </p:cNvSpPr>
          <p:nvPr>
            <p:ph type="title"/>
          </p:nvPr>
        </p:nvSpPr>
        <p:spPr>
          <a:xfrm>
            <a:off x="488107" y="494118"/>
            <a:ext cx="6476110" cy="615553"/>
          </a:xfrm>
          <a:prstGeom prst="rect">
            <a:avLst/>
          </a:prstGeom>
        </p:spPr>
        <p:txBody>
          <a:bodyPr vert="horz" wrap="square" lIns="0" tIns="0" rIns="0" bIns="0" rtlCol="0" anchor="ctr">
            <a:spAutoFit/>
          </a:bodyPr>
          <a:lstStyle/>
          <a:p>
            <a:pPr marL="8467" marR="3387">
              <a:lnSpc>
                <a:spcPts val="4847"/>
              </a:lnSpc>
            </a:pPr>
            <a:r>
              <a:rPr sz="3600" b="1" spc="-167" dirty="0">
                <a:solidFill>
                  <a:srgbClr val="1B4555"/>
                </a:solidFill>
                <a:latin typeface="Corbel" panose="020B0503020204020204" pitchFamily="34" charset="0"/>
              </a:rPr>
              <a:t>Communications </a:t>
            </a:r>
            <a:r>
              <a:rPr sz="3600" b="1" spc="-190" dirty="0">
                <a:solidFill>
                  <a:srgbClr val="1B4555"/>
                </a:solidFill>
                <a:latin typeface="Corbel" panose="020B0503020204020204" pitchFamily="34" charset="0"/>
              </a:rPr>
              <a:t>&amp;  </a:t>
            </a:r>
            <a:r>
              <a:rPr sz="3600" b="1" spc="-193" dirty="0">
                <a:solidFill>
                  <a:srgbClr val="1B4555"/>
                </a:solidFill>
                <a:latin typeface="Corbel" panose="020B0503020204020204" pitchFamily="34" charset="0"/>
              </a:rPr>
              <a:t>Programming</a:t>
            </a:r>
            <a:endParaRPr sz="3600" b="1" dirty="0">
              <a:solidFill>
                <a:srgbClr val="1B4555"/>
              </a:solidFill>
              <a:latin typeface="Corbel" panose="020B0503020204020204" pitchFamily="34" charset="0"/>
            </a:endParaRPr>
          </a:p>
        </p:txBody>
      </p:sp>
      <p:sp>
        <p:nvSpPr>
          <p:cNvPr id="11" name="object 11"/>
          <p:cNvSpPr txBox="1">
            <a:spLocks noGrp="1"/>
          </p:cNvSpPr>
          <p:nvPr>
            <p:ph type="body" idx="1"/>
          </p:nvPr>
        </p:nvSpPr>
        <p:spPr>
          <a:xfrm>
            <a:off x="304800" y="1450108"/>
            <a:ext cx="11582400" cy="3344442"/>
          </a:xfrm>
          <a:prstGeom prst="rect">
            <a:avLst/>
          </a:prstGeom>
        </p:spPr>
        <p:txBody>
          <a:bodyPr vert="horz" wrap="square" lIns="0" tIns="0" rIns="0" bIns="0" rtlCol="0">
            <a:spAutoFit/>
          </a:bodyPr>
          <a:lstStyle/>
          <a:p>
            <a:pPr marL="486434" marR="807337">
              <a:lnSpc>
                <a:spcPct val="100000"/>
              </a:lnSpc>
            </a:pPr>
            <a:r>
              <a:rPr sz="2400" spc="-27" dirty="0" smtClean="0">
                <a:solidFill>
                  <a:srgbClr val="1B4555"/>
                </a:solidFill>
                <a:latin typeface="Corbel" panose="020B0503020204020204" pitchFamily="34" charset="0"/>
              </a:rPr>
              <a:t>Level</a:t>
            </a:r>
            <a:r>
              <a:rPr sz="2400" spc="-83" dirty="0" smtClean="0">
                <a:solidFill>
                  <a:srgbClr val="1B4555"/>
                </a:solidFill>
                <a:latin typeface="Corbel" panose="020B0503020204020204" pitchFamily="34" charset="0"/>
              </a:rPr>
              <a:t> </a:t>
            </a:r>
            <a:r>
              <a:rPr sz="2400" spc="-7" dirty="0" smtClean="0">
                <a:solidFill>
                  <a:srgbClr val="1B4555"/>
                </a:solidFill>
                <a:latin typeface="Corbel" panose="020B0503020204020204" pitchFamily="34" charset="0"/>
              </a:rPr>
              <a:t>Up</a:t>
            </a:r>
            <a:r>
              <a:rPr sz="2400" spc="-83" dirty="0" smtClean="0">
                <a:solidFill>
                  <a:srgbClr val="1B4555"/>
                </a:solidFill>
                <a:latin typeface="Corbel" panose="020B0503020204020204" pitchFamily="34" charset="0"/>
              </a:rPr>
              <a:t> </a:t>
            </a:r>
            <a:r>
              <a:rPr sz="2400" spc="-23" dirty="0" smtClean="0">
                <a:solidFill>
                  <a:srgbClr val="1B4555"/>
                </a:solidFill>
                <a:latin typeface="Corbel" panose="020B0503020204020204" pitchFamily="34" charset="0"/>
              </a:rPr>
              <a:t>Processes:</a:t>
            </a:r>
            <a:r>
              <a:rPr sz="2400" spc="-83" dirty="0" smtClean="0">
                <a:solidFill>
                  <a:srgbClr val="1B4555"/>
                </a:solidFill>
                <a:latin typeface="Corbel" panose="020B0503020204020204" pitchFamily="34" charset="0"/>
              </a:rPr>
              <a:t> </a:t>
            </a:r>
            <a:r>
              <a:rPr sz="2400" spc="-3" dirty="0" smtClean="0">
                <a:solidFill>
                  <a:srgbClr val="1B4555"/>
                </a:solidFill>
                <a:latin typeface="Corbel" panose="020B0503020204020204" pitchFamily="34" charset="0"/>
              </a:rPr>
              <a:t>Committee</a:t>
            </a:r>
            <a:r>
              <a:rPr sz="2400" spc="-83" dirty="0" smtClean="0">
                <a:solidFill>
                  <a:srgbClr val="1B4555"/>
                </a:solidFill>
                <a:latin typeface="Corbel" panose="020B0503020204020204" pitchFamily="34" charset="0"/>
              </a:rPr>
              <a:t> </a:t>
            </a:r>
            <a:r>
              <a:rPr sz="2400" dirty="0" smtClean="0">
                <a:solidFill>
                  <a:srgbClr val="1B4555"/>
                </a:solidFill>
                <a:latin typeface="Corbel" panose="020B0503020204020204" pitchFamily="34" charset="0"/>
              </a:rPr>
              <a:t>Toolkits</a:t>
            </a:r>
            <a:r>
              <a:rPr sz="2400" spc="-83" dirty="0" smtClean="0">
                <a:solidFill>
                  <a:srgbClr val="1B4555"/>
                </a:solidFill>
                <a:latin typeface="Corbel" panose="020B0503020204020204" pitchFamily="34" charset="0"/>
              </a:rPr>
              <a:t> </a:t>
            </a:r>
            <a:r>
              <a:rPr sz="2400" spc="80" dirty="0" smtClean="0">
                <a:solidFill>
                  <a:srgbClr val="1B4555"/>
                </a:solidFill>
                <a:latin typeface="Corbel" panose="020B0503020204020204" pitchFamily="34" charset="0"/>
              </a:rPr>
              <a:t>-</a:t>
            </a:r>
            <a:r>
              <a:rPr sz="2400" spc="-83" dirty="0" smtClean="0">
                <a:solidFill>
                  <a:srgbClr val="1B4555"/>
                </a:solidFill>
                <a:latin typeface="Corbel" panose="020B0503020204020204" pitchFamily="34" charset="0"/>
              </a:rPr>
              <a:t> </a:t>
            </a:r>
            <a:r>
              <a:rPr sz="2400" spc="-17" dirty="0" smtClean="0">
                <a:solidFill>
                  <a:srgbClr val="1B4555"/>
                </a:solidFill>
                <a:latin typeface="Corbel" panose="020B0503020204020204" pitchFamily="34" charset="0"/>
              </a:rPr>
              <a:t>focused</a:t>
            </a:r>
            <a:r>
              <a:rPr sz="2400" spc="-83" dirty="0" smtClean="0">
                <a:solidFill>
                  <a:srgbClr val="1B4555"/>
                </a:solidFill>
                <a:latin typeface="Corbel" panose="020B0503020204020204" pitchFamily="34" charset="0"/>
              </a:rPr>
              <a:t> </a:t>
            </a:r>
            <a:r>
              <a:rPr sz="2400" spc="-17" dirty="0" smtClean="0">
                <a:solidFill>
                  <a:srgbClr val="1B4555"/>
                </a:solidFill>
                <a:latin typeface="Corbel" panose="020B0503020204020204" pitchFamily="34" charset="0"/>
              </a:rPr>
              <a:t>on</a:t>
            </a:r>
            <a:r>
              <a:rPr sz="2400" spc="-83" dirty="0" smtClean="0">
                <a:solidFill>
                  <a:srgbClr val="1B4555"/>
                </a:solidFill>
                <a:latin typeface="Corbel" panose="020B0503020204020204" pitchFamily="34" charset="0"/>
              </a:rPr>
              <a:t> </a:t>
            </a:r>
            <a:r>
              <a:rPr sz="2400" spc="13" dirty="0" err="1" smtClean="0">
                <a:solidFill>
                  <a:srgbClr val="1B4555"/>
                </a:solidFill>
                <a:latin typeface="Corbel" panose="020B0503020204020204" pitchFamily="34" charset="0"/>
              </a:rPr>
              <a:t>Comms</a:t>
            </a:r>
            <a:r>
              <a:rPr sz="2400" spc="-83" dirty="0" smtClean="0">
                <a:solidFill>
                  <a:srgbClr val="1B4555"/>
                </a:solidFill>
                <a:latin typeface="Corbel" panose="020B0503020204020204" pitchFamily="34" charset="0"/>
              </a:rPr>
              <a:t> </a:t>
            </a:r>
            <a:r>
              <a:rPr sz="2400" spc="-37" dirty="0" smtClean="0">
                <a:solidFill>
                  <a:srgbClr val="1B4555"/>
                </a:solidFill>
                <a:latin typeface="Corbel" panose="020B0503020204020204" pitchFamily="34" charset="0"/>
              </a:rPr>
              <a:t>and</a:t>
            </a:r>
            <a:r>
              <a:rPr sz="2400" spc="-83" dirty="0" smtClean="0">
                <a:solidFill>
                  <a:srgbClr val="1B4555"/>
                </a:solidFill>
                <a:latin typeface="Corbel" panose="020B0503020204020204" pitchFamily="34" charset="0"/>
              </a:rPr>
              <a:t> </a:t>
            </a:r>
            <a:r>
              <a:rPr sz="2400" spc="-23" dirty="0" smtClean="0">
                <a:solidFill>
                  <a:srgbClr val="1B4555"/>
                </a:solidFill>
                <a:latin typeface="Corbel" panose="020B0503020204020204" pitchFamily="34" charset="0"/>
              </a:rPr>
              <a:t>Programming</a:t>
            </a:r>
            <a:r>
              <a:rPr sz="2400" spc="-83" dirty="0" smtClean="0">
                <a:solidFill>
                  <a:srgbClr val="1B4555"/>
                </a:solidFill>
                <a:latin typeface="Corbel" panose="020B0503020204020204" pitchFamily="34" charset="0"/>
              </a:rPr>
              <a:t> </a:t>
            </a:r>
            <a:r>
              <a:rPr sz="2400" spc="-43" dirty="0" smtClean="0">
                <a:solidFill>
                  <a:srgbClr val="1B4555"/>
                </a:solidFill>
                <a:latin typeface="Corbel" panose="020B0503020204020204" pitchFamily="34" charset="0"/>
              </a:rPr>
              <a:t>with</a:t>
            </a:r>
            <a:r>
              <a:rPr sz="2400" spc="-83" dirty="0" smtClean="0">
                <a:solidFill>
                  <a:srgbClr val="1B4555"/>
                </a:solidFill>
                <a:latin typeface="Corbel" panose="020B0503020204020204" pitchFamily="34" charset="0"/>
              </a:rPr>
              <a:t> </a:t>
            </a:r>
            <a:r>
              <a:rPr sz="2400" spc="-20" dirty="0" smtClean="0">
                <a:solidFill>
                  <a:srgbClr val="1B4555"/>
                </a:solidFill>
                <a:latin typeface="Corbel" panose="020B0503020204020204" pitchFamily="34" charset="0"/>
              </a:rPr>
              <a:t>respect</a:t>
            </a:r>
            <a:r>
              <a:rPr sz="2400" spc="-83" dirty="0" smtClean="0">
                <a:solidFill>
                  <a:srgbClr val="1B4555"/>
                </a:solidFill>
                <a:latin typeface="Corbel" panose="020B0503020204020204" pitchFamily="34" charset="0"/>
              </a:rPr>
              <a:t> </a:t>
            </a:r>
            <a:r>
              <a:rPr sz="2400" spc="-17" dirty="0" smtClean="0">
                <a:solidFill>
                  <a:srgbClr val="1B4555"/>
                </a:solidFill>
                <a:latin typeface="Corbel" panose="020B0503020204020204" pitchFamily="34" charset="0"/>
              </a:rPr>
              <a:t>to </a:t>
            </a:r>
            <a:r>
              <a:rPr sz="2400" spc="-37" dirty="0" smtClean="0">
                <a:solidFill>
                  <a:srgbClr val="1B4555"/>
                </a:solidFill>
                <a:latin typeface="Corbel" panose="020B0503020204020204" pitchFamily="34" charset="0"/>
              </a:rPr>
              <a:t>the </a:t>
            </a:r>
            <a:r>
              <a:rPr sz="2400" spc="-27" dirty="0" smtClean="0">
                <a:solidFill>
                  <a:srgbClr val="1B4555"/>
                </a:solidFill>
                <a:latin typeface="Corbel" panose="020B0503020204020204" pitchFamily="34" charset="0"/>
              </a:rPr>
              <a:t>administrative </a:t>
            </a:r>
            <a:r>
              <a:rPr sz="2400" spc="-10" dirty="0" smtClean="0">
                <a:solidFill>
                  <a:srgbClr val="1B4555"/>
                </a:solidFill>
                <a:latin typeface="Corbel" panose="020B0503020204020204" pitchFamily="34" charset="0"/>
              </a:rPr>
              <a:t>resource</a:t>
            </a:r>
            <a:r>
              <a:rPr sz="2400" spc="-197" dirty="0" smtClean="0">
                <a:solidFill>
                  <a:srgbClr val="1B4555"/>
                </a:solidFill>
                <a:latin typeface="Corbel" panose="020B0503020204020204" pitchFamily="34" charset="0"/>
              </a:rPr>
              <a:t> </a:t>
            </a:r>
            <a:r>
              <a:rPr sz="2400" spc="-20" dirty="0" smtClean="0">
                <a:solidFill>
                  <a:srgbClr val="1B4555"/>
                </a:solidFill>
                <a:latin typeface="Corbel" panose="020B0503020204020204" pitchFamily="34" charset="0"/>
              </a:rPr>
              <a:t>transition</a:t>
            </a:r>
          </a:p>
          <a:p>
            <a:pPr marL="486434" marR="2837322">
              <a:lnSpc>
                <a:spcPct val="100000"/>
              </a:lnSpc>
            </a:pPr>
            <a:r>
              <a:rPr sz="2400" spc="-10" dirty="0" smtClean="0">
                <a:solidFill>
                  <a:srgbClr val="1B4555"/>
                </a:solidFill>
                <a:latin typeface="Corbel" panose="020B0503020204020204" pitchFamily="34" charset="0"/>
              </a:rPr>
              <a:t>Simpli</a:t>
            </a:r>
            <a:r>
              <a:rPr lang="en-US" sz="2400" spc="-10" dirty="0" smtClean="0">
                <a:solidFill>
                  <a:srgbClr val="1B4555"/>
                </a:solidFill>
                <a:latin typeface="Corbel" panose="020B0503020204020204" pitchFamily="34" charset="0"/>
              </a:rPr>
              <a:t>f</a:t>
            </a:r>
            <a:r>
              <a:rPr sz="2400" spc="-10" dirty="0" smtClean="0">
                <a:solidFill>
                  <a:srgbClr val="1B4555"/>
                </a:solidFill>
                <a:latin typeface="Corbel" panose="020B0503020204020204" pitchFamily="34" charset="0"/>
              </a:rPr>
              <a:t>y</a:t>
            </a:r>
            <a:r>
              <a:rPr sz="2400" spc="-87" dirty="0" smtClean="0">
                <a:solidFill>
                  <a:srgbClr val="1B4555"/>
                </a:solidFill>
                <a:latin typeface="Corbel" panose="020B0503020204020204" pitchFamily="34" charset="0"/>
              </a:rPr>
              <a:t> </a:t>
            </a:r>
            <a:r>
              <a:rPr sz="2400" spc="50" dirty="0" smtClean="0">
                <a:solidFill>
                  <a:srgbClr val="1B4555"/>
                </a:solidFill>
                <a:latin typeface="Corbel" panose="020B0503020204020204" pitchFamily="34" charset="0"/>
              </a:rPr>
              <a:t>LSC</a:t>
            </a:r>
            <a:r>
              <a:rPr sz="2400" spc="-87" dirty="0" smtClean="0">
                <a:solidFill>
                  <a:srgbClr val="1B4555"/>
                </a:solidFill>
                <a:latin typeface="Corbel" panose="020B0503020204020204" pitchFamily="34" charset="0"/>
              </a:rPr>
              <a:t> </a:t>
            </a:r>
            <a:r>
              <a:rPr sz="2400" spc="-23" dirty="0" smtClean="0">
                <a:solidFill>
                  <a:srgbClr val="1B4555"/>
                </a:solidFill>
                <a:latin typeface="Corbel" panose="020B0503020204020204" pitchFamily="34" charset="0"/>
              </a:rPr>
              <a:t>Programming</a:t>
            </a:r>
            <a:r>
              <a:rPr sz="2400" spc="-87" dirty="0" smtClean="0">
                <a:solidFill>
                  <a:srgbClr val="1B4555"/>
                </a:solidFill>
                <a:latin typeface="Corbel" panose="020B0503020204020204" pitchFamily="34" charset="0"/>
              </a:rPr>
              <a:t> </a:t>
            </a:r>
            <a:r>
              <a:rPr sz="2400" spc="-23" dirty="0" smtClean="0">
                <a:solidFill>
                  <a:srgbClr val="1B4555"/>
                </a:solidFill>
                <a:latin typeface="Corbel" panose="020B0503020204020204" pitchFamily="34" charset="0"/>
              </a:rPr>
              <a:t>Responsibility</a:t>
            </a:r>
            <a:r>
              <a:rPr sz="2400" spc="-87" dirty="0" smtClean="0">
                <a:solidFill>
                  <a:srgbClr val="1B4555"/>
                </a:solidFill>
                <a:latin typeface="Corbel" panose="020B0503020204020204" pitchFamily="34" charset="0"/>
              </a:rPr>
              <a:t> </a:t>
            </a:r>
            <a:r>
              <a:rPr sz="2400" spc="-37" dirty="0" smtClean="0">
                <a:solidFill>
                  <a:srgbClr val="1B4555"/>
                </a:solidFill>
                <a:latin typeface="Corbel" panose="020B0503020204020204" pitchFamily="34" charset="0"/>
              </a:rPr>
              <a:t>and</a:t>
            </a:r>
            <a:r>
              <a:rPr lang="en-US" sz="2400" spc="-87" dirty="0">
                <a:solidFill>
                  <a:srgbClr val="1B4555"/>
                </a:solidFill>
                <a:latin typeface="Corbel" panose="020B0503020204020204" pitchFamily="34" charset="0"/>
              </a:rPr>
              <a:t> </a:t>
            </a:r>
            <a:r>
              <a:rPr sz="2400" spc="3" dirty="0" smtClean="0">
                <a:solidFill>
                  <a:srgbClr val="1B4555"/>
                </a:solidFill>
                <a:latin typeface="Corbel" panose="020B0503020204020204" pitchFamily="34" charset="0"/>
              </a:rPr>
              <a:t>Amplify</a:t>
            </a:r>
            <a:r>
              <a:rPr sz="2400" spc="-87" dirty="0" smtClean="0">
                <a:solidFill>
                  <a:srgbClr val="1B4555"/>
                </a:solidFill>
                <a:latin typeface="Corbel" panose="020B0503020204020204" pitchFamily="34" charset="0"/>
              </a:rPr>
              <a:t> </a:t>
            </a:r>
            <a:r>
              <a:rPr sz="2400" spc="-33" dirty="0" smtClean="0">
                <a:solidFill>
                  <a:srgbClr val="1B4555"/>
                </a:solidFill>
                <a:latin typeface="Corbel" panose="020B0503020204020204" pitchFamily="34" charset="0"/>
              </a:rPr>
              <a:t>Regional</a:t>
            </a:r>
            <a:r>
              <a:rPr sz="2400" spc="-87" dirty="0" smtClean="0">
                <a:solidFill>
                  <a:srgbClr val="1B4555"/>
                </a:solidFill>
                <a:latin typeface="Corbel" panose="020B0503020204020204" pitchFamily="34" charset="0"/>
              </a:rPr>
              <a:t> </a:t>
            </a:r>
            <a:r>
              <a:rPr sz="2400" spc="-23" dirty="0" smtClean="0">
                <a:solidFill>
                  <a:srgbClr val="1B4555"/>
                </a:solidFill>
                <a:latin typeface="Corbel" panose="020B0503020204020204" pitchFamily="34" charset="0"/>
              </a:rPr>
              <a:t>Programming</a:t>
            </a:r>
            <a:endParaRPr lang="en-US" sz="2400" spc="-23" dirty="0" smtClean="0">
              <a:solidFill>
                <a:srgbClr val="1B4555"/>
              </a:solidFill>
              <a:latin typeface="Corbel" panose="020B0503020204020204" pitchFamily="34" charset="0"/>
            </a:endParaRPr>
          </a:p>
          <a:p>
            <a:pPr marL="486434" marR="2837322">
              <a:lnSpc>
                <a:spcPct val="100000"/>
              </a:lnSpc>
            </a:pPr>
            <a:r>
              <a:rPr sz="2400" spc="10" dirty="0" smtClean="0">
                <a:solidFill>
                  <a:srgbClr val="1B4555"/>
                </a:solidFill>
                <a:latin typeface="Corbel" panose="020B0503020204020204" pitchFamily="34" charset="0"/>
              </a:rPr>
              <a:t>Consider </a:t>
            </a:r>
            <a:r>
              <a:rPr sz="2400" spc="7" dirty="0" smtClean="0">
                <a:solidFill>
                  <a:srgbClr val="1B4555"/>
                </a:solidFill>
                <a:latin typeface="Corbel" panose="020B0503020204020204" pitchFamily="34" charset="0"/>
              </a:rPr>
              <a:t>Certification </a:t>
            </a:r>
            <a:r>
              <a:rPr sz="2400" spc="-17" dirty="0" smtClean="0">
                <a:solidFill>
                  <a:srgbClr val="1B4555"/>
                </a:solidFill>
                <a:latin typeface="Corbel" panose="020B0503020204020204" pitchFamily="34" charset="0"/>
              </a:rPr>
              <a:t>offerings </a:t>
            </a:r>
            <a:r>
              <a:rPr sz="2400" spc="23" dirty="0" smtClean="0">
                <a:solidFill>
                  <a:srgbClr val="1B4555"/>
                </a:solidFill>
                <a:latin typeface="Corbel" panose="020B0503020204020204" pitchFamily="34" charset="0"/>
              </a:rPr>
              <a:t>for</a:t>
            </a:r>
            <a:r>
              <a:rPr lang="en-US" sz="2400" spc="23" dirty="0" smtClean="0">
                <a:solidFill>
                  <a:srgbClr val="1B4555"/>
                </a:solidFill>
                <a:latin typeface="Corbel" panose="020B0503020204020204" pitchFamily="34" charset="0"/>
              </a:rPr>
              <a:t> </a:t>
            </a:r>
            <a:r>
              <a:rPr sz="2400" spc="-27" dirty="0" smtClean="0">
                <a:solidFill>
                  <a:srgbClr val="1B4555"/>
                </a:solidFill>
                <a:latin typeface="Corbel" panose="020B0503020204020204" pitchFamily="34" charset="0"/>
              </a:rPr>
              <a:t>members</a:t>
            </a:r>
            <a:r>
              <a:rPr lang="en-US" sz="2400" spc="-27" dirty="0" smtClean="0">
                <a:solidFill>
                  <a:srgbClr val="1B4555"/>
                </a:solidFill>
                <a:latin typeface="Corbel" panose="020B0503020204020204" pitchFamily="34" charset="0"/>
              </a:rPr>
              <a:t> </a:t>
            </a:r>
            <a:r>
              <a:rPr sz="2400" spc="-27" dirty="0" smtClean="0">
                <a:solidFill>
                  <a:srgbClr val="1B4555"/>
                </a:solidFill>
                <a:latin typeface="Corbel" panose="020B0503020204020204" pitchFamily="34" charset="0"/>
              </a:rPr>
              <a:t>toward </a:t>
            </a:r>
            <a:r>
              <a:rPr sz="2400" spc="53" dirty="0" smtClean="0">
                <a:solidFill>
                  <a:srgbClr val="1B4555"/>
                </a:solidFill>
                <a:latin typeface="Corbel" panose="020B0503020204020204" pitchFamily="34" charset="0"/>
              </a:rPr>
              <a:t>HQ’s </a:t>
            </a:r>
            <a:r>
              <a:rPr sz="2400" spc="-7" dirty="0" smtClean="0">
                <a:solidFill>
                  <a:srgbClr val="1B4555"/>
                </a:solidFill>
                <a:latin typeface="Corbel" panose="020B0503020204020204" pitchFamily="34" charset="0"/>
              </a:rPr>
              <a:t>Education </a:t>
            </a:r>
            <a:r>
              <a:rPr sz="2400" spc="27" dirty="0" smtClean="0">
                <a:solidFill>
                  <a:srgbClr val="1B4555"/>
                </a:solidFill>
                <a:latin typeface="Corbel" panose="020B0503020204020204" pitchFamily="34" charset="0"/>
              </a:rPr>
              <a:t>Goal </a:t>
            </a:r>
            <a:endParaRPr lang="en-US" sz="2400" spc="27" dirty="0" smtClean="0">
              <a:solidFill>
                <a:srgbClr val="1B4555"/>
              </a:solidFill>
              <a:latin typeface="Corbel" panose="020B0503020204020204" pitchFamily="34" charset="0"/>
            </a:endParaRPr>
          </a:p>
          <a:p>
            <a:pPr marL="486434" marR="2837322">
              <a:lnSpc>
                <a:spcPct val="100000"/>
              </a:lnSpc>
            </a:pPr>
            <a:r>
              <a:rPr sz="2400" spc="-13" dirty="0" smtClean="0">
                <a:solidFill>
                  <a:srgbClr val="1B4555"/>
                </a:solidFill>
                <a:latin typeface="Corbel" panose="020B0503020204020204" pitchFamily="34" charset="0"/>
              </a:rPr>
              <a:t>Plan</a:t>
            </a:r>
            <a:r>
              <a:rPr sz="2400" spc="-87" dirty="0" smtClean="0">
                <a:solidFill>
                  <a:srgbClr val="1B4555"/>
                </a:solidFill>
                <a:latin typeface="Corbel" panose="020B0503020204020204" pitchFamily="34" charset="0"/>
              </a:rPr>
              <a:t> </a:t>
            </a:r>
            <a:r>
              <a:rPr sz="2400" spc="-60" dirty="0" smtClean="0">
                <a:solidFill>
                  <a:srgbClr val="1B4555"/>
                </a:solidFill>
                <a:latin typeface="Corbel" panose="020B0503020204020204" pitchFamily="34" charset="0"/>
              </a:rPr>
              <a:t>a</a:t>
            </a:r>
            <a:r>
              <a:rPr sz="2400" spc="-87" dirty="0" smtClean="0">
                <a:solidFill>
                  <a:srgbClr val="1B4555"/>
                </a:solidFill>
                <a:latin typeface="Corbel" panose="020B0503020204020204" pitchFamily="34" charset="0"/>
              </a:rPr>
              <a:t> </a:t>
            </a:r>
            <a:r>
              <a:rPr sz="2400" spc="-30" dirty="0" smtClean="0">
                <a:solidFill>
                  <a:srgbClr val="1B4555"/>
                </a:solidFill>
                <a:latin typeface="Corbel" panose="020B0503020204020204" pitchFamily="34" charset="0"/>
              </a:rPr>
              <a:t>valuable</a:t>
            </a:r>
            <a:r>
              <a:rPr sz="2400" spc="-87" dirty="0" smtClean="0">
                <a:solidFill>
                  <a:srgbClr val="1B4555"/>
                </a:solidFill>
                <a:latin typeface="Corbel" panose="020B0503020204020204" pitchFamily="34" charset="0"/>
              </a:rPr>
              <a:t> </a:t>
            </a:r>
            <a:r>
              <a:rPr sz="2400" spc="-7" dirty="0" smtClean="0">
                <a:solidFill>
                  <a:srgbClr val="1B4555"/>
                </a:solidFill>
                <a:latin typeface="Corbel" panose="020B0503020204020204" pitchFamily="34" charset="0"/>
              </a:rPr>
              <a:t>in-person</a:t>
            </a:r>
            <a:r>
              <a:rPr sz="2400" spc="-87" dirty="0" smtClean="0">
                <a:solidFill>
                  <a:srgbClr val="1B4555"/>
                </a:solidFill>
                <a:latin typeface="Corbel" panose="020B0503020204020204" pitchFamily="34" charset="0"/>
              </a:rPr>
              <a:t> </a:t>
            </a:r>
            <a:r>
              <a:rPr sz="2400" spc="143" dirty="0" smtClean="0">
                <a:solidFill>
                  <a:srgbClr val="1B4555"/>
                </a:solidFill>
                <a:latin typeface="Corbel" panose="020B0503020204020204" pitchFamily="34" charset="0"/>
              </a:rPr>
              <a:t>MW</a:t>
            </a:r>
            <a:r>
              <a:rPr sz="2400" spc="-87" dirty="0" smtClean="0">
                <a:solidFill>
                  <a:srgbClr val="1B4555"/>
                </a:solidFill>
                <a:latin typeface="Corbel" panose="020B0503020204020204" pitchFamily="34" charset="0"/>
              </a:rPr>
              <a:t> </a:t>
            </a:r>
            <a:r>
              <a:rPr sz="2400" spc="7" dirty="0" smtClean="0">
                <a:solidFill>
                  <a:srgbClr val="1B4555"/>
                </a:solidFill>
                <a:latin typeface="Corbel" panose="020B0503020204020204" pitchFamily="34" charset="0"/>
              </a:rPr>
              <a:t>Conference</a:t>
            </a:r>
            <a:r>
              <a:rPr sz="2400" spc="-87" dirty="0" smtClean="0">
                <a:solidFill>
                  <a:srgbClr val="1B4555"/>
                </a:solidFill>
                <a:latin typeface="Corbel" panose="020B0503020204020204" pitchFamily="34" charset="0"/>
              </a:rPr>
              <a:t> </a:t>
            </a:r>
            <a:r>
              <a:rPr sz="2400" spc="23" dirty="0" smtClean="0">
                <a:solidFill>
                  <a:srgbClr val="1B4555"/>
                </a:solidFill>
                <a:latin typeface="Corbel" panose="020B0503020204020204" pitchFamily="34" charset="0"/>
              </a:rPr>
              <a:t>for</a:t>
            </a:r>
            <a:r>
              <a:rPr sz="2400" spc="-87" dirty="0" smtClean="0">
                <a:solidFill>
                  <a:srgbClr val="1B4555"/>
                </a:solidFill>
                <a:latin typeface="Corbel" panose="020B0503020204020204" pitchFamily="34" charset="0"/>
              </a:rPr>
              <a:t> </a:t>
            </a:r>
            <a:r>
              <a:rPr sz="2400" spc="3" dirty="0" smtClean="0">
                <a:solidFill>
                  <a:srgbClr val="1B4555"/>
                </a:solidFill>
                <a:latin typeface="Corbel" panose="020B0503020204020204" pitchFamily="34" charset="0"/>
              </a:rPr>
              <a:t>our</a:t>
            </a:r>
            <a:r>
              <a:rPr sz="2400" spc="-87" dirty="0" smtClean="0">
                <a:solidFill>
                  <a:srgbClr val="1B4555"/>
                </a:solidFill>
                <a:latin typeface="Corbel" panose="020B0503020204020204" pitchFamily="34" charset="0"/>
              </a:rPr>
              <a:t> </a:t>
            </a:r>
            <a:r>
              <a:rPr sz="2400" spc="-17" dirty="0" smtClean="0">
                <a:solidFill>
                  <a:srgbClr val="1B4555"/>
                </a:solidFill>
                <a:latin typeface="Corbel" panose="020B0503020204020204" pitchFamily="34" charset="0"/>
              </a:rPr>
              <a:t>members.</a:t>
            </a:r>
          </a:p>
          <a:p>
            <a:pPr marL="249367" indent="0">
              <a:lnSpc>
                <a:spcPct val="100000"/>
              </a:lnSpc>
              <a:spcBef>
                <a:spcPts val="3"/>
              </a:spcBef>
              <a:buNone/>
            </a:pPr>
            <a:endParaRPr sz="2433" dirty="0">
              <a:solidFill>
                <a:srgbClr val="1B4555"/>
              </a:solidFill>
              <a:latin typeface="Times New Roman"/>
              <a:cs typeface="Times New Roman"/>
            </a:endParaRPr>
          </a:p>
        </p:txBody>
      </p:sp>
    </p:spTree>
    <p:extLst>
      <p:ext uri="{BB962C8B-B14F-4D97-AF65-F5344CB8AC3E}">
        <p14:creationId xmlns:p14="http://schemas.microsoft.com/office/powerpoint/2010/main" val="236685066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6" name="Title 5"/>
          <p:cNvSpPr>
            <a:spLocks noGrp="1"/>
          </p:cNvSpPr>
          <p:nvPr>
            <p:ph type="ctrTitle"/>
          </p:nvPr>
        </p:nvSpPr>
        <p:spPr>
          <a:xfrm>
            <a:off x="1514982" y="1447215"/>
            <a:ext cx="9144000" cy="2387600"/>
          </a:xfrm>
        </p:spPr>
        <p:txBody>
          <a:bodyPr>
            <a:normAutofit/>
          </a:bodyPr>
          <a:lstStyle/>
          <a:p>
            <a:r>
              <a:rPr lang="en-US" sz="2400" u="sng" dirty="0">
                <a:solidFill>
                  <a:srgbClr val="1B4555"/>
                </a:solidFill>
                <a:latin typeface="Corbel" panose="020B0503020204020204" pitchFamily="34" charset="0"/>
              </a:rPr>
              <a:t>Regions</a:t>
            </a:r>
            <a:r>
              <a:rPr lang="en-US" sz="2400" dirty="0">
                <a:solidFill>
                  <a:srgbClr val="1B4555"/>
                </a:solidFill>
                <a:latin typeface="Corbel" panose="020B0503020204020204" pitchFamily="34" charset="0"/>
              </a:rPr>
              <a:t>: Assess and streamline operational practices with Regions and Local Steering Committees (LSCs) to determine and strengthen efficiencies and achieve greater alignment with LMA Headquarters (HQ) to the benefit of LMA membership.</a:t>
            </a:r>
          </a:p>
        </p:txBody>
      </p:sp>
    </p:spTree>
    <p:extLst>
      <p:ext uri="{BB962C8B-B14F-4D97-AF65-F5344CB8AC3E}">
        <p14:creationId xmlns:p14="http://schemas.microsoft.com/office/powerpoint/2010/main" val="2144708062"/>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4" name="object 4"/>
          <p:cNvSpPr/>
          <p:nvPr/>
        </p:nvSpPr>
        <p:spPr>
          <a:xfrm>
            <a:off x="10477621" y="0"/>
            <a:ext cx="1565063" cy="1107440"/>
          </a:xfrm>
          <a:custGeom>
            <a:avLst/>
            <a:gdLst/>
            <a:ahLst/>
            <a:cxnLst/>
            <a:rect l="l" t="t" r="r" b="b"/>
            <a:pathLst>
              <a:path w="2347594" h="1661160">
                <a:moveTo>
                  <a:pt x="44861" y="53202"/>
                </a:moveTo>
                <a:lnTo>
                  <a:pt x="27496" y="49643"/>
                </a:lnTo>
                <a:lnTo>
                  <a:pt x="13225" y="39973"/>
                </a:lnTo>
                <a:lnTo>
                  <a:pt x="3557" y="25698"/>
                </a:lnTo>
                <a:lnTo>
                  <a:pt x="0" y="8328"/>
                </a:lnTo>
                <a:lnTo>
                  <a:pt x="1706" y="0"/>
                </a:lnTo>
                <a:lnTo>
                  <a:pt x="88245" y="0"/>
                </a:lnTo>
                <a:lnTo>
                  <a:pt x="89723" y="8328"/>
                </a:lnTo>
                <a:lnTo>
                  <a:pt x="86165" y="25698"/>
                </a:lnTo>
                <a:lnTo>
                  <a:pt x="76497" y="39973"/>
                </a:lnTo>
                <a:lnTo>
                  <a:pt x="62226" y="49643"/>
                </a:lnTo>
                <a:lnTo>
                  <a:pt x="44861" y="53202"/>
                </a:lnTo>
                <a:close/>
              </a:path>
              <a:path w="2347594" h="1661160">
                <a:moveTo>
                  <a:pt x="609437" y="53202"/>
                </a:moveTo>
                <a:lnTo>
                  <a:pt x="592072" y="49643"/>
                </a:lnTo>
                <a:lnTo>
                  <a:pt x="577802" y="39973"/>
                </a:lnTo>
                <a:lnTo>
                  <a:pt x="568134" y="25698"/>
                </a:lnTo>
                <a:lnTo>
                  <a:pt x="564576" y="8328"/>
                </a:lnTo>
                <a:lnTo>
                  <a:pt x="566282" y="0"/>
                </a:lnTo>
                <a:lnTo>
                  <a:pt x="652593" y="0"/>
                </a:lnTo>
                <a:lnTo>
                  <a:pt x="654299" y="8328"/>
                </a:lnTo>
                <a:lnTo>
                  <a:pt x="650741" y="25698"/>
                </a:lnTo>
                <a:lnTo>
                  <a:pt x="641073" y="39973"/>
                </a:lnTo>
                <a:lnTo>
                  <a:pt x="626803" y="49643"/>
                </a:lnTo>
                <a:lnTo>
                  <a:pt x="609437" y="53202"/>
                </a:lnTo>
                <a:close/>
              </a:path>
              <a:path w="2347594" h="1661160">
                <a:moveTo>
                  <a:pt x="1173167" y="53202"/>
                </a:moveTo>
                <a:lnTo>
                  <a:pt x="1155802" y="49643"/>
                </a:lnTo>
                <a:lnTo>
                  <a:pt x="1141531" y="39973"/>
                </a:lnTo>
                <a:lnTo>
                  <a:pt x="1131863" y="25698"/>
                </a:lnTo>
                <a:lnTo>
                  <a:pt x="1128306" y="8328"/>
                </a:lnTo>
                <a:lnTo>
                  <a:pt x="1130012" y="0"/>
                </a:lnTo>
                <a:lnTo>
                  <a:pt x="1216551" y="0"/>
                </a:lnTo>
                <a:lnTo>
                  <a:pt x="1218029" y="8328"/>
                </a:lnTo>
                <a:lnTo>
                  <a:pt x="1214471" y="25698"/>
                </a:lnTo>
                <a:lnTo>
                  <a:pt x="1204803" y="39973"/>
                </a:lnTo>
                <a:lnTo>
                  <a:pt x="1190532" y="49643"/>
                </a:lnTo>
                <a:lnTo>
                  <a:pt x="1173167" y="53202"/>
                </a:lnTo>
                <a:close/>
              </a:path>
              <a:path w="2347594" h="1661160">
                <a:moveTo>
                  <a:pt x="1737743" y="53202"/>
                </a:moveTo>
                <a:lnTo>
                  <a:pt x="1720378" y="49643"/>
                </a:lnTo>
                <a:lnTo>
                  <a:pt x="1706108" y="39973"/>
                </a:lnTo>
                <a:lnTo>
                  <a:pt x="1696440" y="25698"/>
                </a:lnTo>
                <a:lnTo>
                  <a:pt x="1692882" y="8328"/>
                </a:lnTo>
                <a:lnTo>
                  <a:pt x="1694588" y="0"/>
                </a:lnTo>
                <a:lnTo>
                  <a:pt x="1780956" y="0"/>
                </a:lnTo>
                <a:lnTo>
                  <a:pt x="1782605" y="8328"/>
                </a:lnTo>
                <a:lnTo>
                  <a:pt x="1779047" y="25698"/>
                </a:lnTo>
                <a:lnTo>
                  <a:pt x="1769379" y="39973"/>
                </a:lnTo>
                <a:lnTo>
                  <a:pt x="1755109" y="49643"/>
                </a:lnTo>
                <a:lnTo>
                  <a:pt x="1737743" y="53202"/>
                </a:lnTo>
                <a:close/>
              </a:path>
              <a:path w="2347594" h="1661160">
                <a:moveTo>
                  <a:pt x="2302320" y="53202"/>
                </a:moveTo>
                <a:lnTo>
                  <a:pt x="2284954" y="49643"/>
                </a:lnTo>
                <a:lnTo>
                  <a:pt x="2270684" y="39973"/>
                </a:lnTo>
                <a:lnTo>
                  <a:pt x="2261016" y="25698"/>
                </a:lnTo>
                <a:lnTo>
                  <a:pt x="2257458" y="8328"/>
                </a:lnTo>
                <a:lnTo>
                  <a:pt x="2259164" y="0"/>
                </a:lnTo>
                <a:lnTo>
                  <a:pt x="2345475" y="0"/>
                </a:lnTo>
                <a:lnTo>
                  <a:pt x="2347181" y="8328"/>
                </a:lnTo>
                <a:lnTo>
                  <a:pt x="2343623" y="25698"/>
                </a:lnTo>
                <a:lnTo>
                  <a:pt x="2333955" y="39973"/>
                </a:lnTo>
                <a:lnTo>
                  <a:pt x="2319685" y="49643"/>
                </a:lnTo>
                <a:lnTo>
                  <a:pt x="2302320" y="53202"/>
                </a:lnTo>
                <a:close/>
              </a:path>
              <a:path w="2347594" h="1661160">
                <a:moveTo>
                  <a:pt x="44861" y="499395"/>
                </a:moveTo>
                <a:close/>
              </a:path>
              <a:path w="2347594" h="1661160">
                <a:moveTo>
                  <a:pt x="44861" y="589142"/>
                </a:moveTo>
                <a:lnTo>
                  <a:pt x="27496" y="585583"/>
                </a:lnTo>
                <a:lnTo>
                  <a:pt x="13225" y="575913"/>
                </a:lnTo>
                <a:lnTo>
                  <a:pt x="3557" y="561638"/>
                </a:lnTo>
                <a:lnTo>
                  <a:pt x="0" y="544268"/>
                </a:lnTo>
                <a:lnTo>
                  <a:pt x="3557" y="526898"/>
                </a:lnTo>
                <a:lnTo>
                  <a:pt x="13225" y="512624"/>
                </a:lnTo>
                <a:lnTo>
                  <a:pt x="27496" y="502954"/>
                </a:lnTo>
                <a:lnTo>
                  <a:pt x="44861" y="499395"/>
                </a:lnTo>
                <a:lnTo>
                  <a:pt x="62702" y="502954"/>
                </a:lnTo>
                <a:lnTo>
                  <a:pt x="77131" y="512624"/>
                </a:lnTo>
                <a:lnTo>
                  <a:pt x="86641" y="526899"/>
                </a:lnTo>
                <a:lnTo>
                  <a:pt x="89722" y="544268"/>
                </a:lnTo>
                <a:lnTo>
                  <a:pt x="86165" y="561638"/>
                </a:lnTo>
                <a:lnTo>
                  <a:pt x="76497" y="575913"/>
                </a:lnTo>
                <a:lnTo>
                  <a:pt x="62226" y="585583"/>
                </a:lnTo>
                <a:lnTo>
                  <a:pt x="44861" y="589142"/>
                </a:lnTo>
                <a:close/>
              </a:path>
              <a:path w="2347594" h="1661160">
                <a:moveTo>
                  <a:pt x="609437" y="589142"/>
                </a:moveTo>
                <a:lnTo>
                  <a:pt x="592072" y="585583"/>
                </a:lnTo>
                <a:lnTo>
                  <a:pt x="577801" y="575913"/>
                </a:lnTo>
                <a:lnTo>
                  <a:pt x="568133" y="561638"/>
                </a:lnTo>
                <a:lnTo>
                  <a:pt x="564576" y="544268"/>
                </a:lnTo>
                <a:lnTo>
                  <a:pt x="568133" y="526898"/>
                </a:lnTo>
                <a:lnTo>
                  <a:pt x="577801" y="512624"/>
                </a:lnTo>
                <a:lnTo>
                  <a:pt x="592072" y="502954"/>
                </a:lnTo>
                <a:lnTo>
                  <a:pt x="609437" y="499395"/>
                </a:lnTo>
                <a:lnTo>
                  <a:pt x="626802" y="502954"/>
                </a:lnTo>
                <a:lnTo>
                  <a:pt x="641073" y="512624"/>
                </a:lnTo>
                <a:lnTo>
                  <a:pt x="650741" y="526898"/>
                </a:lnTo>
                <a:lnTo>
                  <a:pt x="654299" y="544268"/>
                </a:lnTo>
                <a:lnTo>
                  <a:pt x="650741" y="561638"/>
                </a:lnTo>
                <a:lnTo>
                  <a:pt x="641073" y="575913"/>
                </a:lnTo>
                <a:lnTo>
                  <a:pt x="626802" y="585583"/>
                </a:lnTo>
                <a:lnTo>
                  <a:pt x="609437" y="589142"/>
                </a:lnTo>
                <a:close/>
              </a:path>
              <a:path w="2347594" h="1661160">
                <a:moveTo>
                  <a:pt x="1174013" y="589142"/>
                </a:moveTo>
                <a:lnTo>
                  <a:pt x="1156648" y="585583"/>
                </a:lnTo>
                <a:lnTo>
                  <a:pt x="1142378" y="575913"/>
                </a:lnTo>
                <a:lnTo>
                  <a:pt x="1132710" y="561638"/>
                </a:lnTo>
                <a:lnTo>
                  <a:pt x="1129152" y="544268"/>
                </a:lnTo>
                <a:lnTo>
                  <a:pt x="1132710" y="526898"/>
                </a:lnTo>
                <a:lnTo>
                  <a:pt x="1142378" y="512624"/>
                </a:lnTo>
                <a:lnTo>
                  <a:pt x="1156648" y="502954"/>
                </a:lnTo>
                <a:lnTo>
                  <a:pt x="1174013" y="499395"/>
                </a:lnTo>
                <a:lnTo>
                  <a:pt x="1191379" y="502954"/>
                </a:lnTo>
                <a:lnTo>
                  <a:pt x="1205649" y="512624"/>
                </a:lnTo>
                <a:lnTo>
                  <a:pt x="1215317" y="526899"/>
                </a:lnTo>
                <a:lnTo>
                  <a:pt x="1218875" y="544268"/>
                </a:lnTo>
                <a:lnTo>
                  <a:pt x="1215317" y="561638"/>
                </a:lnTo>
                <a:lnTo>
                  <a:pt x="1205649" y="575913"/>
                </a:lnTo>
                <a:lnTo>
                  <a:pt x="1191379" y="585583"/>
                </a:lnTo>
                <a:lnTo>
                  <a:pt x="1174013" y="589142"/>
                </a:lnTo>
                <a:close/>
              </a:path>
              <a:path w="2347594" h="1661160">
                <a:moveTo>
                  <a:pt x="1737743" y="589142"/>
                </a:moveTo>
                <a:lnTo>
                  <a:pt x="1720378" y="585583"/>
                </a:lnTo>
                <a:lnTo>
                  <a:pt x="1706107" y="575913"/>
                </a:lnTo>
                <a:lnTo>
                  <a:pt x="1696440" y="561638"/>
                </a:lnTo>
                <a:lnTo>
                  <a:pt x="1692882" y="544268"/>
                </a:lnTo>
                <a:lnTo>
                  <a:pt x="1696440" y="526898"/>
                </a:lnTo>
                <a:lnTo>
                  <a:pt x="1706108" y="512624"/>
                </a:lnTo>
                <a:lnTo>
                  <a:pt x="1720378" y="502954"/>
                </a:lnTo>
                <a:lnTo>
                  <a:pt x="1737743" y="499395"/>
                </a:lnTo>
                <a:lnTo>
                  <a:pt x="1755466" y="502954"/>
                </a:lnTo>
                <a:lnTo>
                  <a:pt x="1769696" y="512624"/>
                </a:lnTo>
                <a:lnTo>
                  <a:pt x="1779166" y="526898"/>
                </a:lnTo>
                <a:lnTo>
                  <a:pt x="1782605" y="544268"/>
                </a:lnTo>
                <a:lnTo>
                  <a:pt x="1779047" y="561638"/>
                </a:lnTo>
                <a:lnTo>
                  <a:pt x="1769379" y="575913"/>
                </a:lnTo>
                <a:lnTo>
                  <a:pt x="1755109" y="585583"/>
                </a:lnTo>
                <a:lnTo>
                  <a:pt x="1737743" y="589142"/>
                </a:lnTo>
                <a:close/>
              </a:path>
              <a:path w="2347594" h="1661160">
                <a:moveTo>
                  <a:pt x="2302319" y="589142"/>
                </a:moveTo>
                <a:lnTo>
                  <a:pt x="2284954" y="585583"/>
                </a:lnTo>
                <a:lnTo>
                  <a:pt x="2270684" y="575913"/>
                </a:lnTo>
                <a:lnTo>
                  <a:pt x="2261016" y="561638"/>
                </a:lnTo>
                <a:lnTo>
                  <a:pt x="2257458" y="544268"/>
                </a:lnTo>
                <a:lnTo>
                  <a:pt x="2261016" y="526898"/>
                </a:lnTo>
                <a:lnTo>
                  <a:pt x="2270684" y="512624"/>
                </a:lnTo>
                <a:lnTo>
                  <a:pt x="2284954" y="502954"/>
                </a:lnTo>
                <a:lnTo>
                  <a:pt x="2302319" y="499395"/>
                </a:lnTo>
                <a:lnTo>
                  <a:pt x="2319685" y="502954"/>
                </a:lnTo>
                <a:lnTo>
                  <a:pt x="2333955" y="512624"/>
                </a:lnTo>
                <a:lnTo>
                  <a:pt x="2343623" y="526898"/>
                </a:lnTo>
                <a:lnTo>
                  <a:pt x="2347181" y="544268"/>
                </a:lnTo>
                <a:lnTo>
                  <a:pt x="2343623" y="561638"/>
                </a:lnTo>
                <a:lnTo>
                  <a:pt x="2333955" y="575913"/>
                </a:lnTo>
                <a:lnTo>
                  <a:pt x="2319685" y="585583"/>
                </a:lnTo>
                <a:lnTo>
                  <a:pt x="2302319" y="589142"/>
                </a:lnTo>
                <a:close/>
              </a:path>
              <a:path w="2347594" h="1661160">
                <a:moveTo>
                  <a:pt x="45707" y="1020095"/>
                </a:moveTo>
                <a:close/>
              </a:path>
              <a:path w="2347594" h="1661160">
                <a:moveTo>
                  <a:pt x="45707" y="1109842"/>
                </a:moveTo>
                <a:lnTo>
                  <a:pt x="28342" y="1106283"/>
                </a:lnTo>
                <a:lnTo>
                  <a:pt x="14071" y="1096613"/>
                </a:lnTo>
                <a:lnTo>
                  <a:pt x="4403" y="1082338"/>
                </a:lnTo>
                <a:lnTo>
                  <a:pt x="846" y="1064968"/>
                </a:lnTo>
                <a:lnTo>
                  <a:pt x="4403" y="1047599"/>
                </a:lnTo>
                <a:lnTo>
                  <a:pt x="14071" y="1033324"/>
                </a:lnTo>
                <a:lnTo>
                  <a:pt x="28342" y="1023654"/>
                </a:lnTo>
                <a:lnTo>
                  <a:pt x="45707" y="1020095"/>
                </a:lnTo>
                <a:lnTo>
                  <a:pt x="63072" y="1023654"/>
                </a:lnTo>
                <a:lnTo>
                  <a:pt x="77343" y="1033324"/>
                </a:lnTo>
                <a:lnTo>
                  <a:pt x="87011" y="1047599"/>
                </a:lnTo>
                <a:lnTo>
                  <a:pt x="90568" y="1064968"/>
                </a:lnTo>
                <a:lnTo>
                  <a:pt x="87011" y="1082338"/>
                </a:lnTo>
                <a:lnTo>
                  <a:pt x="77343" y="1096613"/>
                </a:lnTo>
                <a:lnTo>
                  <a:pt x="63072" y="1106283"/>
                </a:lnTo>
                <a:lnTo>
                  <a:pt x="45707" y="1109842"/>
                </a:lnTo>
                <a:close/>
              </a:path>
              <a:path w="2347594" h="1661160">
                <a:moveTo>
                  <a:pt x="609437" y="1109842"/>
                </a:moveTo>
                <a:lnTo>
                  <a:pt x="592072" y="1106283"/>
                </a:lnTo>
                <a:lnTo>
                  <a:pt x="577801" y="1096613"/>
                </a:lnTo>
                <a:lnTo>
                  <a:pt x="568133" y="1082338"/>
                </a:lnTo>
                <a:lnTo>
                  <a:pt x="564576" y="1064968"/>
                </a:lnTo>
                <a:lnTo>
                  <a:pt x="568133" y="1047599"/>
                </a:lnTo>
                <a:lnTo>
                  <a:pt x="577801" y="1033324"/>
                </a:lnTo>
                <a:lnTo>
                  <a:pt x="592072" y="1023654"/>
                </a:lnTo>
                <a:lnTo>
                  <a:pt x="609437" y="1020095"/>
                </a:lnTo>
                <a:lnTo>
                  <a:pt x="627159" y="1023654"/>
                </a:lnTo>
                <a:lnTo>
                  <a:pt x="641390" y="1033324"/>
                </a:lnTo>
                <a:lnTo>
                  <a:pt x="650860" y="1047599"/>
                </a:lnTo>
                <a:lnTo>
                  <a:pt x="654298" y="1064968"/>
                </a:lnTo>
                <a:lnTo>
                  <a:pt x="650741" y="1082338"/>
                </a:lnTo>
                <a:lnTo>
                  <a:pt x="641073" y="1096613"/>
                </a:lnTo>
                <a:lnTo>
                  <a:pt x="626802" y="1106283"/>
                </a:lnTo>
                <a:lnTo>
                  <a:pt x="609437" y="1109842"/>
                </a:lnTo>
                <a:close/>
              </a:path>
              <a:path w="2347594" h="1661160">
                <a:moveTo>
                  <a:pt x="1174013" y="1109842"/>
                </a:moveTo>
                <a:lnTo>
                  <a:pt x="1156648" y="1106283"/>
                </a:lnTo>
                <a:lnTo>
                  <a:pt x="1142377" y="1096613"/>
                </a:lnTo>
                <a:lnTo>
                  <a:pt x="1132709" y="1082338"/>
                </a:lnTo>
                <a:lnTo>
                  <a:pt x="1129152" y="1064968"/>
                </a:lnTo>
                <a:lnTo>
                  <a:pt x="1132709" y="1047599"/>
                </a:lnTo>
                <a:lnTo>
                  <a:pt x="1142377" y="1033324"/>
                </a:lnTo>
                <a:lnTo>
                  <a:pt x="1156648" y="1023654"/>
                </a:lnTo>
                <a:lnTo>
                  <a:pt x="1174013" y="1020095"/>
                </a:lnTo>
                <a:lnTo>
                  <a:pt x="1191378" y="1023654"/>
                </a:lnTo>
                <a:lnTo>
                  <a:pt x="1205649" y="1033324"/>
                </a:lnTo>
                <a:lnTo>
                  <a:pt x="1215317" y="1047599"/>
                </a:lnTo>
                <a:lnTo>
                  <a:pt x="1218875" y="1064968"/>
                </a:lnTo>
                <a:lnTo>
                  <a:pt x="1215317" y="1082338"/>
                </a:lnTo>
                <a:lnTo>
                  <a:pt x="1205649" y="1096613"/>
                </a:lnTo>
                <a:lnTo>
                  <a:pt x="1191378" y="1106283"/>
                </a:lnTo>
                <a:lnTo>
                  <a:pt x="1174013" y="1109842"/>
                </a:lnTo>
                <a:close/>
              </a:path>
              <a:path w="2347594" h="1661160">
                <a:moveTo>
                  <a:pt x="1737743" y="1109842"/>
                </a:moveTo>
                <a:lnTo>
                  <a:pt x="1720378" y="1106283"/>
                </a:lnTo>
                <a:lnTo>
                  <a:pt x="1706107" y="1096613"/>
                </a:lnTo>
                <a:lnTo>
                  <a:pt x="1696439" y="1082338"/>
                </a:lnTo>
                <a:lnTo>
                  <a:pt x="1692882" y="1064968"/>
                </a:lnTo>
                <a:lnTo>
                  <a:pt x="1696439" y="1047599"/>
                </a:lnTo>
                <a:lnTo>
                  <a:pt x="1706107" y="1033324"/>
                </a:lnTo>
                <a:lnTo>
                  <a:pt x="1720378" y="1023654"/>
                </a:lnTo>
                <a:lnTo>
                  <a:pt x="1737743" y="1020095"/>
                </a:lnTo>
                <a:lnTo>
                  <a:pt x="1755584" y="1023654"/>
                </a:lnTo>
                <a:lnTo>
                  <a:pt x="1770014" y="1033324"/>
                </a:lnTo>
                <a:lnTo>
                  <a:pt x="1779523" y="1047599"/>
                </a:lnTo>
                <a:lnTo>
                  <a:pt x="1782604" y="1064968"/>
                </a:lnTo>
                <a:lnTo>
                  <a:pt x="1779047" y="1082338"/>
                </a:lnTo>
                <a:lnTo>
                  <a:pt x="1769379" y="1096613"/>
                </a:lnTo>
                <a:lnTo>
                  <a:pt x="1755108" y="1106283"/>
                </a:lnTo>
                <a:lnTo>
                  <a:pt x="1737743" y="1109842"/>
                </a:lnTo>
                <a:close/>
              </a:path>
              <a:path w="2347594" h="1661160">
                <a:moveTo>
                  <a:pt x="2302319" y="1109842"/>
                </a:moveTo>
                <a:lnTo>
                  <a:pt x="2284954" y="1106283"/>
                </a:lnTo>
                <a:lnTo>
                  <a:pt x="2270684" y="1096613"/>
                </a:lnTo>
                <a:lnTo>
                  <a:pt x="2261016" y="1082338"/>
                </a:lnTo>
                <a:lnTo>
                  <a:pt x="2257458" y="1064968"/>
                </a:lnTo>
                <a:lnTo>
                  <a:pt x="2261016" y="1047599"/>
                </a:lnTo>
                <a:lnTo>
                  <a:pt x="2270684" y="1033324"/>
                </a:lnTo>
                <a:lnTo>
                  <a:pt x="2284954" y="1023654"/>
                </a:lnTo>
                <a:lnTo>
                  <a:pt x="2302319" y="1020095"/>
                </a:lnTo>
                <a:lnTo>
                  <a:pt x="2319685" y="1023654"/>
                </a:lnTo>
                <a:lnTo>
                  <a:pt x="2333955" y="1033324"/>
                </a:lnTo>
                <a:lnTo>
                  <a:pt x="2343623" y="1047599"/>
                </a:lnTo>
                <a:lnTo>
                  <a:pt x="2347181" y="1064968"/>
                </a:lnTo>
                <a:lnTo>
                  <a:pt x="2343623" y="1082338"/>
                </a:lnTo>
                <a:lnTo>
                  <a:pt x="2333955" y="1096613"/>
                </a:lnTo>
                <a:lnTo>
                  <a:pt x="2319685" y="1106283"/>
                </a:lnTo>
                <a:lnTo>
                  <a:pt x="2302319" y="1109842"/>
                </a:lnTo>
                <a:close/>
              </a:path>
              <a:path w="2347594" h="1661160">
                <a:moveTo>
                  <a:pt x="45707" y="1661022"/>
                </a:moveTo>
                <a:lnTo>
                  <a:pt x="28342" y="1657463"/>
                </a:lnTo>
                <a:lnTo>
                  <a:pt x="14071" y="1647792"/>
                </a:lnTo>
                <a:lnTo>
                  <a:pt x="4403" y="1633518"/>
                </a:lnTo>
                <a:lnTo>
                  <a:pt x="846" y="1616148"/>
                </a:lnTo>
                <a:lnTo>
                  <a:pt x="4403" y="1598779"/>
                </a:lnTo>
                <a:lnTo>
                  <a:pt x="14071" y="1584504"/>
                </a:lnTo>
                <a:lnTo>
                  <a:pt x="28342" y="1574834"/>
                </a:lnTo>
                <a:lnTo>
                  <a:pt x="45708" y="1571275"/>
                </a:lnTo>
                <a:lnTo>
                  <a:pt x="63072" y="1574834"/>
                </a:lnTo>
                <a:lnTo>
                  <a:pt x="77343" y="1584504"/>
                </a:lnTo>
                <a:lnTo>
                  <a:pt x="87011" y="1598779"/>
                </a:lnTo>
                <a:lnTo>
                  <a:pt x="90568" y="1616148"/>
                </a:lnTo>
                <a:lnTo>
                  <a:pt x="87011" y="1633518"/>
                </a:lnTo>
                <a:lnTo>
                  <a:pt x="77343" y="1647792"/>
                </a:lnTo>
                <a:lnTo>
                  <a:pt x="63072" y="1657463"/>
                </a:lnTo>
                <a:lnTo>
                  <a:pt x="45707" y="1661022"/>
                </a:lnTo>
                <a:close/>
              </a:path>
              <a:path w="2347594" h="1661160">
                <a:moveTo>
                  <a:pt x="609437" y="1661022"/>
                </a:moveTo>
                <a:lnTo>
                  <a:pt x="592072" y="1657463"/>
                </a:lnTo>
                <a:lnTo>
                  <a:pt x="577801" y="1647792"/>
                </a:lnTo>
                <a:lnTo>
                  <a:pt x="568133" y="1633518"/>
                </a:lnTo>
                <a:lnTo>
                  <a:pt x="564576" y="1616148"/>
                </a:lnTo>
                <a:lnTo>
                  <a:pt x="568133" y="1598779"/>
                </a:lnTo>
                <a:lnTo>
                  <a:pt x="577801" y="1584504"/>
                </a:lnTo>
                <a:lnTo>
                  <a:pt x="592072" y="1574834"/>
                </a:lnTo>
                <a:lnTo>
                  <a:pt x="609437" y="1571275"/>
                </a:lnTo>
                <a:lnTo>
                  <a:pt x="627278" y="1574834"/>
                </a:lnTo>
                <a:lnTo>
                  <a:pt x="641708" y="1584504"/>
                </a:lnTo>
                <a:lnTo>
                  <a:pt x="651217" y="1598779"/>
                </a:lnTo>
                <a:lnTo>
                  <a:pt x="654298" y="1616148"/>
                </a:lnTo>
                <a:lnTo>
                  <a:pt x="650741" y="1633518"/>
                </a:lnTo>
                <a:lnTo>
                  <a:pt x="641073" y="1647792"/>
                </a:lnTo>
                <a:lnTo>
                  <a:pt x="626802" y="1657463"/>
                </a:lnTo>
                <a:lnTo>
                  <a:pt x="609437" y="1661022"/>
                </a:lnTo>
                <a:close/>
              </a:path>
              <a:path w="2347594" h="1661160">
                <a:moveTo>
                  <a:pt x="1174013" y="1661022"/>
                </a:moveTo>
                <a:lnTo>
                  <a:pt x="1156648" y="1657463"/>
                </a:lnTo>
                <a:lnTo>
                  <a:pt x="1142377" y="1647792"/>
                </a:lnTo>
                <a:lnTo>
                  <a:pt x="1132709" y="1633518"/>
                </a:lnTo>
                <a:lnTo>
                  <a:pt x="1129152" y="1616148"/>
                </a:lnTo>
                <a:lnTo>
                  <a:pt x="1132709" y="1598779"/>
                </a:lnTo>
                <a:lnTo>
                  <a:pt x="1142377" y="1584504"/>
                </a:lnTo>
                <a:lnTo>
                  <a:pt x="1156648" y="1574834"/>
                </a:lnTo>
                <a:lnTo>
                  <a:pt x="1174013" y="1571275"/>
                </a:lnTo>
                <a:lnTo>
                  <a:pt x="1191379" y="1574834"/>
                </a:lnTo>
                <a:lnTo>
                  <a:pt x="1205649" y="1584504"/>
                </a:lnTo>
                <a:lnTo>
                  <a:pt x="1215317" y="1598779"/>
                </a:lnTo>
                <a:lnTo>
                  <a:pt x="1218875" y="1616148"/>
                </a:lnTo>
                <a:lnTo>
                  <a:pt x="1215317" y="1633518"/>
                </a:lnTo>
                <a:lnTo>
                  <a:pt x="1205649" y="1647792"/>
                </a:lnTo>
                <a:lnTo>
                  <a:pt x="1191378" y="1657463"/>
                </a:lnTo>
                <a:lnTo>
                  <a:pt x="1174013" y="1661022"/>
                </a:lnTo>
                <a:close/>
              </a:path>
              <a:path w="2347594" h="1661160">
                <a:moveTo>
                  <a:pt x="1737743" y="1661022"/>
                </a:moveTo>
                <a:lnTo>
                  <a:pt x="1720378" y="1657463"/>
                </a:lnTo>
                <a:lnTo>
                  <a:pt x="1706107" y="1647792"/>
                </a:lnTo>
                <a:lnTo>
                  <a:pt x="1696439" y="1633518"/>
                </a:lnTo>
                <a:lnTo>
                  <a:pt x="1692882" y="1616148"/>
                </a:lnTo>
                <a:lnTo>
                  <a:pt x="1696439" y="1598779"/>
                </a:lnTo>
                <a:lnTo>
                  <a:pt x="1706107" y="1584504"/>
                </a:lnTo>
                <a:lnTo>
                  <a:pt x="1720378" y="1574834"/>
                </a:lnTo>
                <a:lnTo>
                  <a:pt x="1737743" y="1571275"/>
                </a:lnTo>
                <a:lnTo>
                  <a:pt x="1755584" y="1574834"/>
                </a:lnTo>
                <a:lnTo>
                  <a:pt x="1770014" y="1584504"/>
                </a:lnTo>
                <a:lnTo>
                  <a:pt x="1779523" y="1598779"/>
                </a:lnTo>
                <a:lnTo>
                  <a:pt x="1782604" y="1616148"/>
                </a:lnTo>
                <a:lnTo>
                  <a:pt x="1779047" y="1633518"/>
                </a:lnTo>
                <a:lnTo>
                  <a:pt x="1769379" y="1647792"/>
                </a:lnTo>
                <a:lnTo>
                  <a:pt x="1755108" y="1657463"/>
                </a:lnTo>
                <a:lnTo>
                  <a:pt x="1737743" y="1661022"/>
                </a:lnTo>
                <a:close/>
              </a:path>
              <a:path w="2347594" h="1661160">
                <a:moveTo>
                  <a:pt x="2302319" y="1661022"/>
                </a:moveTo>
                <a:lnTo>
                  <a:pt x="2284954" y="1657463"/>
                </a:lnTo>
                <a:lnTo>
                  <a:pt x="2270684" y="1647792"/>
                </a:lnTo>
                <a:lnTo>
                  <a:pt x="2261016" y="1633518"/>
                </a:lnTo>
                <a:lnTo>
                  <a:pt x="2257458" y="1616148"/>
                </a:lnTo>
                <a:lnTo>
                  <a:pt x="2261016" y="1598779"/>
                </a:lnTo>
                <a:lnTo>
                  <a:pt x="2270684" y="1584504"/>
                </a:lnTo>
                <a:lnTo>
                  <a:pt x="2284954" y="1574834"/>
                </a:lnTo>
                <a:lnTo>
                  <a:pt x="2302319" y="1571275"/>
                </a:lnTo>
                <a:lnTo>
                  <a:pt x="2319685" y="1574834"/>
                </a:lnTo>
                <a:lnTo>
                  <a:pt x="2333955" y="1584504"/>
                </a:lnTo>
                <a:lnTo>
                  <a:pt x="2343623" y="1598779"/>
                </a:lnTo>
                <a:lnTo>
                  <a:pt x="2347181" y="1616148"/>
                </a:lnTo>
                <a:lnTo>
                  <a:pt x="2343623" y="1633518"/>
                </a:lnTo>
                <a:lnTo>
                  <a:pt x="2333955" y="1647792"/>
                </a:lnTo>
                <a:lnTo>
                  <a:pt x="2319685" y="1657463"/>
                </a:lnTo>
                <a:lnTo>
                  <a:pt x="2302319" y="1661022"/>
                </a:lnTo>
                <a:close/>
              </a:path>
            </a:pathLst>
          </a:custGeom>
          <a:solidFill>
            <a:srgbClr val="FFFFFF"/>
          </a:solidFill>
        </p:spPr>
        <p:txBody>
          <a:bodyPr wrap="square" lIns="0" tIns="0" rIns="0" bIns="0" rtlCol="0"/>
          <a:lstStyle/>
          <a:p>
            <a:endParaRPr sz="1200"/>
          </a:p>
        </p:txBody>
      </p:sp>
      <p:sp>
        <p:nvSpPr>
          <p:cNvPr id="5" name="object 5"/>
          <p:cNvSpPr txBox="1">
            <a:spLocks noGrp="1"/>
          </p:cNvSpPr>
          <p:nvPr>
            <p:ph type="title"/>
          </p:nvPr>
        </p:nvSpPr>
        <p:spPr>
          <a:xfrm>
            <a:off x="603443" y="553720"/>
            <a:ext cx="3001433" cy="553998"/>
          </a:xfrm>
          <a:prstGeom prst="rect">
            <a:avLst/>
          </a:prstGeom>
        </p:spPr>
        <p:txBody>
          <a:bodyPr vert="horz" wrap="square" lIns="0" tIns="0" rIns="0" bIns="0" rtlCol="0" anchor="ctr">
            <a:spAutoFit/>
          </a:bodyPr>
          <a:lstStyle/>
          <a:p>
            <a:pPr marL="8467">
              <a:lnSpc>
                <a:spcPct val="100000"/>
              </a:lnSpc>
            </a:pPr>
            <a:r>
              <a:rPr sz="3600" b="1" spc="-240" dirty="0">
                <a:solidFill>
                  <a:srgbClr val="1B4555"/>
                </a:solidFill>
                <a:latin typeface="Corbel" panose="020B0503020204020204" pitchFamily="34" charset="0"/>
              </a:rPr>
              <a:t>Sponsorship</a:t>
            </a:r>
            <a:endParaRPr sz="4267" b="1" dirty="0">
              <a:solidFill>
                <a:srgbClr val="1B4555"/>
              </a:solidFill>
              <a:latin typeface="Corbel" panose="020B0503020204020204" pitchFamily="34" charset="0"/>
            </a:endParaRPr>
          </a:p>
        </p:txBody>
      </p:sp>
      <p:sp>
        <p:nvSpPr>
          <p:cNvPr id="9" name="object 9"/>
          <p:cNvSpPr txBox="1"/>
          <p:nvPr/>
        </p:nvSpPr>
        <p:spPr>
          <a:xfrm>
            <a:off x="603443" y="1816284"/>
            <a:ext cx="9556557" cy="2277547"/>
          </a:xfrm>
          <a:prstGeom prst="rect">
            <a:avLst/>
          </a:prstGeom>
        </p:spPr>
        <p:txBody>
          <a:bodyPr vert="horz" wrap="square" lIns="0" tIns="0" rIns="0" bIns="0" rtlCol="0">
            <a:spAutoFit/>
          </a:bodyPr>
          <a:lstStyle/>
          <a:p>
            <a:pPr marL="351367" marR="199400" indent="-342900">
              <a:buFont typeface="Arial" panose="020B0604020202020204" pitchFamily="34" charset="0"/>
              <a:buChar char="•"/>
            </a:pPr>
            <a:r>
              <a:rPr sz="2400" spc="-27" dirty="0">
                <a:solidFill>
                  <a:srgbClr val="1B4555"/>
                </a:solidFill>
                <a:latin typeface="Corbel" panose="020B0503020204020204" pitchFamily="34" charset="0"/>
                <a:cs typeface="Tahoma"/>
              </a:rPr>
              <a:t>Evaluate </a:t>
            </a:r>
            <a:r>
              <a:rPr sz="2400" spc="-30" dirty="0">
                <a:solidFill>
                  <a:srgbClr val="1B4555"/>
                </a:solidFill>
                <a:latin typeface="Corbel" panose="020B0503020204020204" pitchFamily="34" charset="0"/>
                <a:cs typeface="Tahoma"/>
              </a:rPr>
              <a:t>shifting </a:t>
            </a:r>
            <a:r>
              <a:rPr sz="2400" spc="-27" dirty="0">
                <a:solidFill>
                  <a:srgbClr val="1B4555"/>
                </a:solidFill>
                <a:latin typeface="Corbel" panose="020B0503020204020204" pitchFamily="34" charset="0"/>
                <a:cs typeface="Tahoma"/>
              </a:rPr>
              <a:t>toward </a:t>
            </a:r>
            <a:r>
              <a:rPr sz="2400" spc="-33" dirty="0">
                <a:solidFill>
                  <a:srgbClr val="1B4555"/>
                </a:solidFill>
                <a:latin typeface="Corbel" panose="020B0503020204020204" pitchFamily="34" charset="0"/>
                <a:cs typeface="Tahoma"/>
              </a:rPr>
              <a:t>annual </a:t>
            </a:r>
            <a:r>
              <a:rPr sz="2400" spc="-27" dirty="0">
                <a:solidFill>
                  <a:srgbClr val="1B4555"/>
                </a:solidFill>
                <a:latin typeface="Corbel" panose="020B0503020204020204" pitchFamily="34" charset="0"/>
                <a:cs typeface="Tahoma"/>
              </a:rPr>
              <a:t>sponsorships; </a:t>
            </a:r>
            <a:r>
              <a:rPr sz="2400" spc="-20" dirty="0">
                <a:solidFill>
                  <a:srgbClr val="1B4555"/>
                </a:solidFill>
                <a:latin typeface="Corbel" panose="020B0503020204020204" pitchFamily="34" charset="0"/>
                <a:cs typeface="Tahoma"/>
              </a:rPr>
              <a:t>explore </a:t>
            </a:r>
            <a:r>
              <a:rPr sz="2400" spc="-23" dirty="0">
                <a:solidFill>
                  <a:srgbClr val="1B4555"/>
                </a:solidFill>
                <a:latin typeface="Corbel" panose="020B0503020204020204" pitchFamily="34" charset="0"/>
                <a:cs typeface="Tahoma"/>
              </a:rPr>
              <a:t>creative  </a:t>
            </a:r>
            <a:r>
              <a:rPr sz="2400" spc="-17" dirty="0">
                <a:solidFill>
                  <a:srgbClr val="1B4555"/>
                </a:solidFill>
                <a:latin typeface="Corbel" panose="020B0503020204020204" pitchFamily="34" charset="0"/>
                <a:cs typeface="Tahoma"/>
              </a:rPr>
              <a:t>opportunities</a:t>
            </a:r>
            <a:r>
              <a:rPr sz="2400" spc="-83" dirty="0">
                <a:solidFill>
                  <a:srgbClr val="1B4555"/>
                </a:solidFill>
                <a:latin typeface="Corbel" panose="020B0503020204020204" pitchFamily="34" charset="0"/>
                <a:cs typeface="Tahoma"/>
              </a:rPr>
              <a:t> </a:t>
            </a:r>
            <a:r>
              <a:rPr sz="2400" spc="23" dirty="0">
                <a:solidFill>
                  <a:srgbClr val="1B4555"/>
                </a:solidFill>
                <a:latin typeface="Corbel" panose="020B0503020204020204" pitchFamily="34" charset="0"/>
                <a:cs typeface="Tahoma"/>
              </a:rPr>
              <a:t>for</a:t>
            </a:r>
            <a:r>
              <a:rPr sz="2400" spc="-83" dirty="0">
                <a:solidFill>
                  <a:srgbClr val="1B4555"/>
                </a:solidFill>
                <a:latin typeface="Corbel" panose="020B0503020204020204" pitchFamily="34" charset="0"/>
                <a:cs typeface="Tahoma"/>
              </a:rPr>
              <a:t> </a:t>
            </a:r>
            <a:r>
              <a:rPr sz="2400" spc="7" dirty="0">
                <a:solidFill>
                  <a:srgbClr val="1B4555"/>
                </a:solidFill>
                <a:latin typeface="Corbel" panose="020B0503020204020204" pitchFamily="34" charset="0"/>
                <a:cs typeface="Tahoma"/>
              </a:rPr>
              <a:t>local</a:t>
            </a:r>
            <a:r>
              <a:rPr sz="2400" spc="-83" dirty="0">
                <a:solidFill>
                  <a:srgbClr val="1B4555"/>
                </a:solidFill>
                <a:latin typeface="Corbel" panose="020B0503020204020204" pitchFamily="34" charset="0"/>
                <a:cs typeface="Tahoma"/>
              </a:rPr>
              <a:t> </a:t>
            </a:r>
            <a:r>
              <a:rPr sz="2400" spc="-10" dirty="0">
                <a:solidFill>
                  <a:srgbClr val="1B4555"/>
                </a:solidFill>
                <a:latin typeface="Corbel" panose="020B0503020204020204" pitchFamily="34" charset="0"/>
                <a:cs typeface="Tahoma"/>
              </a:rPr>
              <a:t>social</a:t>
            </a:r>
            <a:r>
              <a:rPr sz="2400" spc="-83" dirty="0">
                <a:solidFill>
                  <a:srgbClr val="1B4555"/>
                </a:solidFill>
                <a:latin typeface="Corbel" panose="020B0503020204020204" pitchFamily="34" charset="0"/>
                <a:cs typeface="Tahoma"/>
              </a:rPr>
              <a:t> </a:t>
            </a:r>
            <a:r>
              <a:rPr sz="2400" spc="-30" dirty="0">
                <a:solidFill>
                  <a:srgbClr val="1B4555"/>
                </a:solidFill>
                <a:latin typeface="Corbel" panose="020B0503020204020204" pitchFamily="34" charset="0"/>
                <a:cs typeface="Tahoma"/>
              </a:rPr>
              <a:t>experience</a:t>
            </a:r>
            <a:r>
              <a:rPr sz="2400" spc="-83" dirty="0">
                <a:solidFill>
                  <a:srgbClr val="1B4555"/>
                </a:solidFill>
                <a:latin typeface="Corbel" panose="020B0503020204020204" pitchFamily="34" charset="0"/>
                <a:cs typeface="Tahoma"/>
              </a:rPr>
              <a:t> </a:t>
            </a:r>
            <a:r>
              <a:rPr sz="2400" spc="-20" dirty="0">
                <a:solidFill>
                  <a:srgbClr val="1B4555"/>
                </a:solidFill>
                <a:latin typeface="Corbel" panose="020B0503020204020204" pitchFamily="34" charset="0"/>
                <a:cs typeface="Tahoma"/>
              </a:rPr>
              <a:t>sponsors</a:t>
            </a:r>
            <a:r>
              <a:rPr sz="2400" spc="-83" dirty="0">
                <a:solidFill>
                  <a:srgbClr val="1B4555"/>
                </a:solidFill>
                <a:latin typeface="Corbel" panose="020B0503020204020204" pitchFamily="34" charset="0"/>
                <a:cs typeface="Tahoma"/>
              </a:rPr>
              <a:t> </a:t>
            </a:r>
            <a:r>
              <a:rPr sz="2400" spc="-30" dirty="0">
                <a:solidFill>
                  <a:srgbClr val="1B4555"/>
                </a:solidFill>
                <a:latin typeface="Corbel" panose="020B0503020204020204" pitchFamily="34" charset="0"/>
                <a:cs typeface="Tahoma"/>
              </a:rPr>
              <a:t>(i.e.,</a:t>
            </a:r>
            <a:r>
              <a:rPr sz="2400" spc="-83" dirty="0">
                <a:solidFill>
                  <a:srgbClr val="1B4555"/>
                </a:solidFill>
                <a:latin typeface="Corbel" panose="020B0503020204020204" pitchFamily="34" charset="0"/>
                <a:cs typeface="Tahoma"/>
              </a:rPr>
              <a:t> </a:t>
            </a:r>
            <a:r>
              <a:rPr sz="2400" spc="-40" dirty="0">
                <a:solidFill>
                  <a:srgbClr val="1B4555"/>
                </a:solidFill>
                <a:latin typeface="Corbel" panose="020B0503020204020204" pitchFamily="34" charset="0"/>
                <a:cs typeface="Tahoma"/>
              </a:rPr>
              <a:t>museum  </a:t>
            </a:r>
            <a:r>
              <a:rPr sz="2400" spc="-43" dirty="0">
                <a:solidFill>
                  <a:srgbClr val="1B4555"/>
                </a:solidFill>
                <a:latin typeface="Corbel" panose="020B0503020204020204" pitchFamily="34" charset="0"/>
                <a:cs typeface="Tahoma"/>
              </a:rPr>
              <a:t>passes, </a:t>
            </a:r>
            <a:r>
              <a:rPr sz="2400" spc="-7" dirty="0">
                <a:solidFill>
                  <a:srgbClr val="1B4555"/>
                </a:solidFill>
                <a:latin typeface="Corbel" panose="020B0503020204020204" pitchFamily="34" charset="0"/>
                <a:cs typeface="Tahoma"/>
              </a:rPr>
              <a:t>coffee </a:t>
            </a:r>
            <a:r>
              <a:rPr sz="2400" spc="-30" dirty="0">
                <a:solidFill>
                  <a:srgbClr val="1B4555"/>
                </a:solidFill>
                <a:latin typeface="Corbel" panose="020B0503020204020204" pitchFamily="34" charset="0"/>
                <a:cs typeface="Tahoma"/>
              </a:rPr>
              <a:t>roasting classes, movies,</a:t>
            </a:r>
            <a:r>
              <a:rPr sz="2400" spc="-293" dirty="0">
                <a:solidFill>
                  <a:srgbClr val="1B4555"/>
                </a:solidFill>
                <a:latin typeface="Corbel" panose="020B0503020204020204" pitchFamily="34" charset="0"/>
                <a:cs typeface="Tahoma"/>
              </a:rPr>
              <a:t> </a:t>
            </a:r>
            <a:r>
              <a:rPr sz="2400" spc="-33" dirty="0">
                <a:solidFill>
                  <a:srgbClr val="1B4555"/>
                </a:solidFill>
                <a:latin typeface="Corbel" panose="020B0503020204020204" pitchFamily="34" charset="0"/>
                <a:cs typeface="Tahoma"/>
              </a:rPr>
              <a:t>concerts)</a:t>
            </a:r>
            <a:endParaRPr sz="2400" dirty="0">
              <a:solidFill>
                <a:srgbClr val="1B4555"/>
              </a:solidFill>
              <a:latin typeface="Corbel" panose="020B0503020204020204" pitchFamily="34" charset="0"/>
              <a:cs typeface="Tahoma"/>
            </a:endParaRPr>
          </a:p>
          <a:p>
            <a:endParaRPr sz="2400" dirty="0">
              <a:solidFill>
                <a:srgbClr val="1B4555"/>
              </a:solidFill>
              <a:latin typeface="Corbel" panose="020B0503020204020204" pitchFamily="34" charset="0"/>
              <a:cs typeface="Times New Roman"/>
            </a:endParaRPr>
          </a:p>
          <a:p>
            <a:pPr marL="351367" marR="3387" indent="-342900">
              <a:buFont typeface="Arial" panose="020B0604020202020204" pitchFamily="34" charset="0"/>
              <a:buChar char="•"/>
            </a:pPr>
            <a:r>
              <a:rPr sz="2400" spc="-50" dirty="0">
                <a:solidFill>
                  <a:srgbClr val="1B4555"/>
                </a:solidFill>
                <a:latin typeface="Corbel" panose="020B0503020204020204" pitchFamily="34" charset="0"/>
                <a:cs typeface="Tahoma"/>
              </a:rPr>
              <a:t>Revamp</a:t>
            </a:r>
            <a:r>
              <a:rPr sz="2400" spc="-87" dirty="0">
                <a:solidFill>
                  <a:srgbClr val="1B4555"/>
                </a:solidFill>
                <a:latin typeface="Corbel" panose="020B0503020204020204" pitchFamily="34" charset="0"/>
                <a:cs typeface="Tahoma"/>
              </a:rPr>
              <a:t> </a:t>
            </a:r>
            <a:r>
              <a:rPr sz="2400" spc="-17" dirty="0">
                <a:solidFill>
                  <a:srgbClr val="1B4555"/>
                </a:solidFill>
                <a:latin typeface="Corbel" panose="020B0503020204020204" pitchFamily="34" charset="0"/>
                <a:cs typeface="Tahoma"/>
              </a:rPr>
              <a:t>Prospectus,</a:t>
            </a:r>
            <a:r>
              <a:rPr sz="2400" spc="-87" dirty="0">
                <a:solidFill>
                  <a:srgbClr val="1B4555"/>
                </a:solidFill>
                <a:latin typeface="Corbel" panose="020B0503020204020204" pitchFamily="34" charset="0"/>
                <a:cs typeface="Tahoma"/>
              </a:rPr>
              <a:t> </a:t>
            </a:r>
            <a:r>
              <a:rPr sz="2400" spc="-13" dirty="0">
                <a:solidFill>
                  <a:srgbClr val="1B4555"/>
                </a:solidFill>
                <a:latin typeface="Corbel" panose="020B0503020204020204" pitchFamily="34" charset="0"/>
                <a:cs typeface="Tahoma"/>
              </a:rPr>
              <a:t>influenced</a:t>
            </a:r>
            <a:r>
              <a:rPr sz="2400" spc="-87" dirty="0">
                <a:solidFill>
                  <a:srgbClr val="1B4555"/>
                </a:solidFill>
                <a:latin typeface="Corbel" panose="020B0503020204020204" pitchFamily="34" charset="0"/>
                <a:cs typeface="Tahoma"/>
              </a:rPr>
              <a:t> </a:t>
            </a:r>
            <a:r>
              <a:rPr sz="2400" spc="-37" dirty="0">
                <a:solidFill>
                  <a:srgbClr val="1B4555"/>
                </a:solidFill>
                <a:latin typeface="Corbel" panose="020B0503020204020204" pitchFamily="34" charset="0"/>
                <a:cs typeface="Tahoma"/>
              </a:rPr>
              <a:t>by</a:t>
            </a:r>
            <a:r>
              <a:rPr sz="2400" spc="-87" dirty="0">
                <a:solidFill>
                  <a:srgbClr val="1B4555"/>
                </a:solidFill>
                <a:latin typeface="Corbel" panose="020B0503020204020204" pitchFamily="34" charset="0"/>
                <a:cs typeface="Tahoma"/>
              </a:rPr>
              <a:t> </a:t>
            </a:r>
            <a:r>
              <a:rPr sz="2400" spc="3" dirty="0">
                <a:solidFill>
                  <a:srgbClr val="1B4555"/>
                </a:solidFill>
                <a:latin typeface="Corbel" panose="020B0503020204020204" pitchFamily="34" charset="0"/>
                <a:cs typeface="Tahoma"/>
              </a:rPr>
              <a:t>all</a:t>
            </a:r>
            <a:r>
              <a:rPr sz="2400" spc="-87" dirty="0">
                <a:solidFill>
                  <a:srgbClr val="1B4555"/>
                </a:solidFill>
                <a:latin typeface="Corbel" panose="020B0503020204020204" pitchFamily="34" charset="0"/>
                <a:cs typeface="Tahoma"/>
              </a:rPr>
              <a:t> </a:t>
            </a:r>
            <a:r>
              <a:rPr sz="2400" spc="-37" dirty="0">
                <a:solidFill>
                  <a:srgbClr val="1B4555"/>
                </a:solidFill>
                <a:latin typeface="Corbel" panose="020B0503020204020204" pitchFamily="34" charset="0"/>
                <a:cs typeface="Tahoma"/>
              </a:rPr>
              <a:t>the</a:t>
            </a:r>
            <a:r>
              <a:rPr sz="2400" spc="-87" dirty="0">
                <a:solidFill>
                  <a:srgbClr val="1B4555"/>
                </a:solidFill>
                <a:latin typeface="Corbel" panose="020B0503020204020204" pitchFamily="34" charset="0"/>
                <a:cs typeface="Tahoma"/>
              </a:rPr>
              <a:t> </a:t>
            </a:r>
            <a:r>
              <a:rPr sz="2400" spc="-40" dirty="0">
                <a:solidFill>
                  <a:srgbClr val="1B4555"/>
                </a:solidFill>
                <a:latin typeface="Corbel" panose="020B0503020204020204" pitchFamily="34" charset="0"/>
                <a:cs typeface="Tahoma"/>
              </a:rPr>
              <a:t>above</a:t>
            </a:r>
            <a:r>
              <a:rPr sz="2400" spc="-87" dirty="0">
                <a:solidFill>
                  <a:srgbClr val="1B4555"/>
                </a:solidFill>
                <a:latin typeface="Corbel" panose="020B0503020204020204" pitchFamily="34" charset="0"/>
                <a:cs typeface="Tahoma"/>
              </a:rPr>
              <a:t> </a:t>
            </a:r>
            <a:r>
              <a:rPr sz="2400" spc="-83" dirty="0">
                <a:solidFill>
                  <a:srgbClr val="1B4555"/>
                </a:solidFill>
                <a:latin typeface="Corbel" panose="020B0503020204020204" pitchFamily="34" charset="0"/>
                <a:cs typeface="Tahoma"/>
              </a:rPr>
              <a:t>(the</a:t>
            </a:r>
            <a:r>
              <a:rPr sz="2400" spc="-87" dirty="0">
                <a:solidFill>
                  <a:srgbClr val="1B4555"/>
                </a:solidFill>
                <a:latin typeface="Corbel" panose="020B0503020204020204" pitchFamily="34" charset="0"/>
                <a:cs typeface="Tahoma"/>
              </a:rPr>
              <a:t> </a:t>
            </a:r>
            <a:r>
              <a:rPr sz="2400" spc="-40" dirty="0">
                <a:solidFill>
                  <a:srgbClr val="1B4555"/>
                </a:solidFill>
                <a:latin typeface="Corbel" panose="020B0503020204020204" pitchFamily="34" charset="0"/>
                <a:cs typeface="Tahoma"/>
              </a:rPr>
              <a:t>value</a:t>
            </a:r>
            <a:r>
              <a:rPr sz="2400" spc="-87" dirty="0">
                <a:solidFill>
                  <a:srgbClr val="1B4555"/>
                </a:solidFill>
                <a:latin typeface="Corbel" panose="020B0503020204020204" pitchFamily="34" charset="0"/>
                <a:cs typeface="Tahoma"/>
              </a:rPr>
              <a:t> </a:t>
            </a:r>
            <a:r>
              <a:rPr sz="2400" spc="-80" dirty="0">
                <a:solidFill>
                  <a:srgbClr val="1B4555"/>
                </a:solidFill>
                <a:latin typeface="Corbel" panose="020B0503020204020204" pitchFamily="34" charset="0"/>
                <a:cs typeface="Tahoma"/>
              </a:rPr>
              <a:t>we</a:t>
            </a:r>
            <a:r>
              <a:rPr sz="2400" spc="-87" dirty="0">
                <a:solidFill>
                  <a:srgbClr val="1B4555"/>
                </a:solidFill>
                <a:latin typeface="Corbel" panose="020B0503020204020204" pitchFamily="34" charset="0"/>
                <a:cs typeface="Tahoma"/>
              </a:rPr>
              <a:t> </a:t>
            </a:r>
            <a:r>
              <a:rPr sz="2400" spc="-23" dirty="0">
                <a:solidFill>
                  <a:srgbClr val="1B4555"/>
                </a:solidFill>
                <a:latin typeface="Corbel" panose="020B0503020204020204" pitchFamily="34" charset="0"/>
                <a:cs typeface="Tahoma"/>
              </a:rPr>
              <a:t>can  </a:t>
            </a:r>
            <a:r>
              <a:rPr sz="2400" spc="-13" dirty="0">
                <a:solidFill>
                  <a:srgbClr val="1B4555"/>
                </a:solidFill>
                <a:latin typeface="Corbel" panose="020B0503020204020204" pitchFamily="34" charset="0"/>
                <a:cs typeface="Tahoma"/>
              </a:rPr>
              <a:t>provide </a:t>
            </a:r>
            <a:r>
              <a:rPr sz="2400" spc="-60" dirty="0">
                <a:solidFill>
                  <a:srgbClr val="1B4555"/>
                </a:solidFill>
                <a:latin typeface="Corbel" panose="020B0503020204020204" pitchFamily="34" charset="0"/>
                <a:cs typeface="Tahoma"/>
              </a:rPr>
              <a:t>a </a:t>
            </a:r>
            <a:r>
              <a:rPr sz="2400" spc="-23" dirty="0">
                <a:solidFill>
                  <a:srgbClr val="1B4555"/>
                </a:solidFill>
                <a:latin typeface="Corbel" panose="020B0503020204020204" pitchFamily="34" charset="0"/>
                <a:cs typeface="Tahoma"/>
              </a:rPr>
              <a:t>sponsor; </a:t>
            </a:r>
            <a:r>
              <a:rPr sz="2400" spc="3" dirty="0">
                <a:solidFill>
                  <a:srgbClr val="1B4555"/>
                </a:solidFill>
                <a:latin typeface="Corbel" panose="020B0503020204020204" pitchFamily="34" charset="0"/>
                <a:cs typeface="Tahoma"/>
              </a:rPr>
              <a:t>in-kind </a:t>
            </a:r>
            <a:r>
              <a:rPr sz="2400" spc="50" dirty="0">
                <a:solidFill>
                  <a:srgbClr val="1B4555"/>
                </a:solidFill>
                <a:latin typeface="Corbel" panose="020B0503020204020204" pitchFamily="34" charset="0"/>
                <a:cs typeface="Tahoma"/>
              </a:rPr>
              <a:t>LSC</a:t>
            </a:r>
            <a:r>
              <a:rPr sz="2400" spc="-393" dirty="0">
                <a:solidFill>
                  <a:srgbClr val="1B4555"/>
                </a:solidFill>
                <a:latin typeface="Corbel" panose="020B0503020204020204" pitchFamily="34" charset="0"/>
                <a:cs typeface="Tahoma"/>
              </a:rPr>
              <a:t> </a:t>
            </a:r>
            <a:r>
              <a:rPr sz="2400" spc="-20" dirty="0">
                <a:solidFill>
                  <a:srgbClr val="1B4555"/>
                </a:solidFill>
                <a:latin typeface="Corbel" panose="020B0503020204020204" pitchFamily="34" charset="0"/>
                <a:cs typeface="Tahoma"/>
              </a:rPr>
              <a:t>sponsorship </a:t>
            </a:r>
            <a:r>
              <a:rPr sz="2400" spc="-47" dirty="0">
                <a:solidFill>
                  <a:srgbClr val="1B4555"/>
                </a:solidFill>
                <a:latin typeface="Corbel" panose="020B0503020204020204" pitchFamily="34" charset="0"/>
                <a:cs typeface="Tahoma"/>
              </a:rPr>
              <a:t>focus)</a:t>
            </a:r>
            <a:endParaRPr sz="2400" dirty="0">
              <a:solidFill>
                <a:srgbClr val="1B4555"/>
              </a:solidFill>
              <a:latin typeface="Corbel" panose="020B0503020204020204" pitchFamily="34" charset="0"/>
              <a:cs typeface="Tahoma"/>
            </a:endParaRPr>
          </a:p>
        </p:txBody>
      </p:sp>
    </p:spTree>
    <p:extLst>
      <p:ext uri="{BB962C8B-B14F-4D97-AF65-F5344CB8AC3E}">
        <p14:creationId xmlns:p14="http://schemas.microsoft.com/office/powerpoint/2010/main" val="465669796"/>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10" y="0"/>
            <a:ext cx="12173964" cy="6858000"/>
          </a:xfrm>
          <a:prstGeom prst="rect">
            <a:avLst/>
          </a:prstGeom>
        </p:spPr>
      </p:pic>
      <p:sp>
        <p:nvSpPr>
          <p:cNvPr id="2" name="Title 1"/>
          <p:cNvSpPr>
            <a:spLocks noGrp="1"/>
          </p:cNvSpPr>
          <p:nvPr>
            <p:ph type="title"/>
          </p:nvPr>
        </p:nvSpPr>
        <p:spPr>
          <a:xfrm>
            <a:off x="3806534" y="2828923"/>
            <a:ext cx="4488873" cy="1200237"/>
          </a:xfrm>
        </p:spPr>
        <p:txBody>
          <a:bodyPr/>
          <a:lstStyle/>
          <a:p>
            <a:pPr algn="ctr"/>
            <a:r>
              <a:rPr lang="en-US" sz="5400" b="1" dirty="0">
                <a:solidFill>
                  <a:srgbClr val="1B4555"/>
                </a:solidFill>
                <a:latin typeface="Corbel" panose="020B0503020204020204" pitchFamily="34" charset="0"/>
              </a:rPr>
              <a:t>Northeast</a:t>
            </a:r>
            <a:endParaRPr lang="en-US" b="1" dirty="0">
              <a:solidFill>
                <a:srgbClr val="1B4555"/>
              </a:solidFill>
              <a:latin typeface="Corbel" panose="020B0503020204020204" pitchFamily="34" charset="0"/>
            </a:endParaRPr>
          </a:p>
        </p:txBody>
      </p:sp>
      <p:sp>
        <p:nvSpPr>
          <p:cNvPr id="3" name="Content Placeholder 2"/>
          <p:cNvSpPr>
            <a:spLocks noGrp="1"/>
          </p:cNvSpPr>
          <p:nvPr>
            <p:ph idx="1"/>
          </p:nvPr>
        </p:nvSpPr>
        <p:spPr>
          <a:xfrm>
            <a:off x="4397431" y="4348551"/>
            <a:ext cx="3307080" cy="989821"/>
          </a:xfrm>
        </p:spPr>
        <p:txBody>
          <a:bodyPr/>
          <a:lstStyle/>
          <a:p>
            <a:pPr marL="0" indent="0">
              <a:buNone/>
            </a:pPr>
            <a:r>
              <a:rPr lang="en-US" sz="2000" b="1" dirty="0">
                <a:solidFill>
                  <a:srgbClr val="1B4555"/>
                </a:solidFill>
                <a:latin typeface="Corbel" panose="020B0503020204020204" pitchFamily="34" charset="0"/>
              </a:rPr>
              <a:t>President</a:t>
            </a:r>
            <a:r>
              <a:rPr lang="en-US" sz="2000" dirty="0" smtClean="0">
                <a:solidFill>
                  <a:srgbClr val="1B4555"/>
                </a:solidFill>
                <a:latin typeface="Corbel" panose="020B0503020204020204" pitchFamily="34" charset="0"/>
              </a:rPr>
              <a:t>: Jay Linder</a:t>
            </a:r>
            <a:endParaRPr lang="en-US" sz="2000" dirty="0">
              <a:solidFill>
                <a:srgbClr val="1B4555"/>
              </a:solidFill>
              <a:latin typeface="Corbel" panose="020B0503020204020204" pitchFamily="34" charset="0"/>
            </a:endParaRPr>
          </a:p>
          <a:p>
            <a:pPr marL="0" indent="0">
              <a:buNone/>
            </a:pPr>
            <a:r>
              <a:rPr lang="en-US" sz="2000" b="1" dirty="0">
                <a:solidFill>
                  <a:srgbClr val="1B4555"/>
                </a:solidFill>
                <a:latin typeface="Corbel" panose="020B0503020204020204" pitchFamily="34" charset="0"/>
              </a:rPr>
              <a:t>President-elect</a:t>
            </a:r>
            <a:r>
              <a:rPr lang="en-US" sz="2000" dirty="0" smtClean="0">
                <a:solidFill>
                  <a:srgbClr val="1B4555"/>
                </a:solidFill>
                <a:latin typeface="Corbel" panose="020B0503020204020204" pitchFamily="34" charset="0"/>
              </a:rPr>
              <a:t>: Robyn Addis</a:t>
            </a:r>
            <a:endParaRPr lang="en-US" sz="2000" dirty="0">
              <a:solidFill>
                <a:srgbClr val="1B4555"/>
              </a:solidFill>
              <a:latin typeface="Corbel" panose="020B0503020204020204" pitchFamily="34" charset="0"/>
            </a:endParaRPr>
          </a:p>
          <a:p>
            <a:endParaRPr lang="en-US" dirty="0"/>
          </a:p>
        </p:txBody>
      </p:sp>
    </p:spTree>
    <p:extLst>
      <p:ext uri="{BB962C8B-B14F-4D97-AF65-F5344CB8AC3E}">
        <p14:creationId xmlns:p14="http://schemas.microsoft.com/office/powerpoint/2010/main" val="1070603067"/>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Outlook</a:t>
            </a:r>
          </a:p>
        </p:txBody>
      </p:sp>
      <p:sp>
        <p:nvSpPr>
          <p:cNvPr id="3" name="Content Placeholder 2"/>
          <p:cNvSpPr>
            <a:spLocks noGrp="1"/>
          </p:cNvSpPr>
          <p:nvPr>
            <p:ph idx="1"/>
          </p:nvPr>
        </p:nvSpPr>
        <p:spPr>
          <a:xfrm>
            <a:off x="727363" y="1620983"/>
            <a:ext cx="10515600" cy="4689382"/>
          </a:xfrm>
        </p:spPr>
        <p:txBody>
          <a:bodyPr>
            <a:normAutofit/>
          </a:bodyPr>
          <a:lstStyle/>
          <a:p>
            <a:pPr marL="0" indent="0">
              <a:buNone/>
            </a:pPr>
            <a:r>
              <a:rPr lang="en-US" sz="2400" dirty="0">
                <a:solidFill>
                  <a:srgbClr val="1B4555"/>
                </a:solidFill>
                <a:latin typeface="Corbel" panose="020B0503020204020204" pitchFamily="34" charset="0"/>
              </a:rPr>
              <a:t>• The NE board accomplished a great deal in 2022. </a:t>
            </a:r>
          </a:p>
          <a:p>
            <a:pPr marL="0" indent="0">
              <a:buNone/>
            </a:pPr>
            <a:r>
              <a:rPr lang="en-US" sz="2400" dirty="0">
                <a:solidFill>
                  <a:srgbClr val="1B4555"/>
                </a:solidFill>
                <a:latin typeface="Corbel" panose="020B0503020204020204" pitchFamily="34" charset="0"/>
              </a:rPr>
              <a:t>• Our focus in 2023 is to build on this momentum — or, to borrow from our upcoming annual conference, amplify our efforts — to ensure we’re providing a rewarding experience for every region member and, critically, anyone considering membership</a:t>
            </a:r>
          </a:p>
        </p:txBody>
      </p:sp>
    </p:spTree>
    <p:extLst>
      <p:ext uri="{BB962C8B-B14F-4D97-AF65-F5344CB8AC3E}">
        <p14:creationId xmlns:p14="http://schemas.microsoft.com/office/powerpoint/2010/main" val="1971518107"/>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p15="http://schemas.microsoft.com/office/powerpoint/2012/main" xmlns="">
      <p:transition spd="med" advTm="15000">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Goals for Board’s Consideration</a:t>
            </a:r>
          </a:p>
        </p:txBody>
      </p:sp>
      <p:sp>
        <p:nvSpPr>
          <p:cNvPr id="3" name="Content Placeholder 2"/>
          <p:cNvSpPr>
            <a:spLocks noGrp="1"/>
          </p:cNvSpPr>
          <p:nvPr>
            <p:ph idx="1"/>
          </p:nvPr>
        </p:nvSpPr>
        <p:spPr>
          <a:xfrm>
            <a:off x="727363" y="1295832"/>
            <a:ext cx="10515600" cy="4689382"/>
          </a:xfrm>
        </p:spPr>
        <p:txBody>
          <a:bodyPr>
            <a:normAutofit/>
          </a:bodyPr>
          <a:lstStyle/>
          <a:p>
            <a:r>
              <a:rPr lang="en-US" dirty="0">
                <a:solidFill>
                  <a:srgbClr val="1B4555"/>
                </a:solidFill>
                <a:latin typeface="Corbel" panose="020B0503020204020204" pitchFamily="34" charset="0"/>
              </a:rPr>
              <a:t>Building on our momentum will require advancing three primary goals: </a:t>
            </a:r>
          </a:p>
          <a:p>
            <a:pPr lvl="1"/>
            <a:r>
              <a:rPr lang="en-US" b="1" dirty="0">
                <a:solidFill>
                  <a:srgbClr val="1B4555"/>
                </a:solidFill>
                <a:latin typeface="Corbel" panose="020B0503020204020204" pitchFamily="34" charset="0"/>
              </a:rPr>
              <a:t>Offer a more diverse blend of compelling, in-person programming </a:t>
            </a:r>
            <a:r>
              <a:rPr lang="en-US" dirty="0">
                <a:solidFill>
                  <a:srgbClr val="1B4555"/>
                </a:solidFill>
                <a:latin typeface="Corbel" panose="020B0503020204020204" pitchFamily="34" charset="0"/>
              </a:rPr>
              <a:t>to complement our virtual inclusive offerings, capped by another successful regional conference. </a:t>
            </a:r>
          </a:p>
          <a:p>
            <a:pPr lvl="1"/>
            <a:r>
              <a:rPr lang="en-US" b="1" dirty="0">
                <a:solidFill>
                  <a:srgbClr val="1B4555"/>
                </a:solidFill>
                <a:latin typeface="Corbel" panose="020B0503020204020204" pitchFamily="34" charset="0"/>
              </a:rPr>
              <a:t>Empower our LSCs </a:t>
            </a:r>
            <a:r>
              <a:rPr lang="en-US" dirty="0">
                <a:solidFill>
                  <a:srgbClr val="1B4555"/>
                </a:solidFill>
                <a:latin typeface="Corbel" panose="020B0503020204020204" pitchFamily="34" charset="0"/>
              </a:rPr>
              <a:t>to own, create and execute these in-person opportunities. </a:t>
            </a:r>
          </a:p>
          <a:p>
            <a:pPr lvl="1"/>
            <a:r>
              <a:rPr lang="en-US" b="1" dirty="0">
                <a:solidFill>
                  <a:srgbClr val="1B4555"/>
                </a:solidFill>
                <a:latin typeface="Corbel" panose="020B0503020204020204" pitchFamily="34" charset="0"/>
              </a:rPr>
              <a:t>Enrich the pipeline of LSC volunteers </a:t>
            </a:r>
            <a:r>
              <a:rPr lang="en-US" dirty="0">
                <a:solidFill>
                  <a:srgbClr val="1B4555"/>
                </a:solidFill>
                <a:latin typeface="Corbel" panose="020B0503020204020204" pitchFamily="34" charset="0"/>
              </a:rPr>
              <a:t>via a combination of (a) enhanced recruitment with the regional board’s support; (b) a more clearly defined advocacy mission/scope; and (c) promotion of micro-volunteer activities through more storytelling in our communications.</a:t>
            </a:r>
          </a:p>
        </p:txBody>
      </p:sp>
    </p:spTree>
    <p:extLst>
      <p:ext uri="{BB962C8B-B14F-4D97-AF65-F5344CB8AC3E}">
        <p14:creationId xmlns:p14="http://schemas.microsoft.com/office/powerpoint/2010/main" val="453382916"/>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p15="http://schemas.microsoft.com/office/powerpoint/2012/main" xmlns="">
      <p:transition spd="med" advTm="15000">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10" y="0"/>
            <a:ext cx="12173964" cy="6858000"/>
          </a:xfrm>
          <a:prstGeom prst="rect">
            <a:avLst/>
          </a:prstGeom>
        </p:spPr>
      </p:pic>
      <p:sp>
        <p:nvSpPr>
          <p:cNvPr id="2" name="Title 1"/>
          <p:cNvSpPr>
            <a:spLocks noGrp="1"/>
          </p:cNvSpPr>
          <p:nvPr>
            <p:ph type="title"/>
          </p:nvPr>
        </p:nvSpPr>
        <p:spPr>
          <a:xfrm>
            <a:off x="3681497" y="2762379"/>
            <a:ext cx="4738949" cy="1333241"/>
          </a:xfrm>
        </p:spPr>
        <p:txBody>
          <a:bodyPr/>
          <a:lstStyle/>
          <a:p>
            <a:pPr algn="ctr"/>
            <a:r>
              <a:rPr lang="en-US" sz="5400" b="1" dirty="0">
                <a:solidFill>
                  <a:srgbClr val="1B4555"/>
                </a:solidFill>
                <a:latin typeface="Corbel" panose="020B0503020204020204" pitchFamily="34" charset="0"/>
              </a:rPr>
              <a:t>Southeast</a:t>
            </a:r>
            <a:endParaRPr lang="en-US" b="1" dirty="0">
              <a:solidFill>
                <a:srgbClr val="1B4555"/>
              </a:solidFill>
              <a:latin typeface="Corbel" panose="020B0503020204020204" pitchFamily="34" charset="0"/>
            </a:endParaRPr>
          </a:p>
        </p:txBody>
      </p:sp>
      <p:sp>
        <p:nvSpPr>
          <p:cNvPr id="3" name="Content Placeholder 2"/>
          <p:cNvSpPr>
            <a:spLocks noGrp="1"/>
          </p:cNvSpPr>
          <p:nvPr>
            <p:ph idx="1"/>
          </p:nvPr>
        </p:nvSpPr>
        <p:spPr>
          <a:xfrm>
            <a:off x="4009384" y="4430872"/>
            <a:ext cx="4083176" cy="988565"/>
          </a:xfrm>
        </p:spPr>
        <p:txBody>
          <a:bodyPr>
            <a:normAutofit/>
          </a:bodyPr>
          <a:lstStyle/>
          <a:p>
            <a:pPr marL="0" indent="0">
              <a:buNone/>
            </a:pPr>
            <a:r>
              <a:rPr lang="en-US" sz="1800" b="1" dirty="0">
                <a:solidFill>
                  <a:srgbClr val="1B4555"/>
                </a:solidFill>
                <a:latin typeface="Corbel" panose="020B0503020204020204" pitchFamily="34" charset="0"/>
              </a:rPr>
              <a:t>President</a:t>
            </a:r>
            <a:r>
              <a:rPr lang="en-US" sz="1800" dirty="0">
                <a:solidFill>
                  <a:srgbClr val="1B4555"/>
                </a:solidFill>
                <a:latin typeface="Corbel" panose="020B0503020204020204" pitchFamily="34" charset="0"/>
              </a:rPr>
              <a:t>: Laura Hudson</a:t>
            </a:r>
          </a:p>
          <a:p>
            <a:pPr marL="0" indent="0">
              <a:buNone/>
            </a:pPr>
            <a:r>
              <a:rPr lang="en-US" sz="1800" b="1" dirty="0">
                <a:solidFill>
                  <a:srgbClr val="1B4555"/>
                </a:solidFill>
                <a:latin typeface="Corbel" panose="020B0503020204020204" pitchFamily="34" charset="0"/>
              </a:rPr>
              <a:t>President-elect</a:t>
            </a:r>
            <a:r>
              <a:rPr lang="en-US" sz="1800" dirty="0">
                <a:solidFill>
                  <a:srgbClr val="1B4555"/>
                </a:solidFill>
                <a:latin typeface="Corbel" panose="020B0503020204020204" pitchFamily="34" charset="0"/>
              </a:rPr>
              <a:t>: Raven Hicks</a:t>
            </a:r>
          </a:p>
          <a:p>
            <a:endParaRPr lang="en-US" dirty="0"/>
          </a:p>
        </p:txBody>
      </p:sp>
    </p:spTree>
    <p:extLst>
      <p:ext uri="{BB962C8B-B14F-4D97-AF65-F5344CB8AC3E}">
        <p14:creationId xmlns:p14="http://schemas.microsoft.com/office/powerpoint/2010/main" val="2760196623"/>
      </p:ext>
    </p:extLst>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Southeast Region Goals</a:t>
            </a:r>
          </a:p>
        </p:txBody>
      </p:sp>
      <p:sp>
        <p:nvSpPr>
          <p:cNvPr id="3" name="Content Placeholder 2"/>
          <p:cNvSpPr>
            <a:spLocks noGrp="1"/>
          </p:cNvSpPr>
          <p:nvPr>
            <p:ph idx="1"/>
          </p:nvPr>
        </p:nvSpPr>
        <p:spPr>
          <a:xfrm>
            <a:off x="406400" y="1203469"/>
            <a:ext cx="10836563" cy="5234277"/>
          </a:xfrm>
        </p:spPr>
        <p:txBody>
          <a:bodyPr>
            <a:normAutofit/>
          </a:bodyPr>
          <a:lstStyle/>
          <a:p>
            <a:pPr marL="0" indent="0">
              <a:spcBef>
                <a:spcPts val="0"/>
              </a:spcBef>
              <a:buNone/>
            </a:pPr>
            <a:r>
              <a:rPr lang="en-US" sz="2000" i="1" dirty="0">
                <a:solidFill>
                  <a:srgbClr val="1B4555"/>
                </a:solidFill>
                <a:latin typeface="Corbel" panose="020B0503020204020204" pitchFamily="34" charset="0"/>
              </a:rPr>
              <a:t>“Meaningful connection and actionable education” </a:t>
            </a:r>
          </a:p>
          <a:p>
            <a:pPr marL="0" indent="0">
              <a:spcBef>
                <a:spcPts val="0"/>
              </a:spcBef>
              <a:buNone/>
            </a:pPr>
            <a:r>
              <a:rPr lang="en-US" sz="1600" dirty="0">
                <a:solidFill>
                  <a:srgbClr val="1B4555"/>
                </a:solidFill>
                <a:latin typeface="Corbel" panose="020B0503020204020204" pitchFamily="34" charset="0"/>
              </a:rPr>
              <a:t>(note the excellent theme, borrowed from the Midwest Region!)</a:t>
            </a:r>
          </a:p>
          <a:p>
            <a:pPr marL="0" indent="0">
              <a:lnSpc>
                <a:spcPct val="100000"/>
              </a:lnSpc>
              <a:buNone/>
            </a:pPr>
            <a:endParaRPr lang="en-US" sz="800" dirty="0">
              <a:solidFill>
                <a:srgbClr val="1B4555"/>
              </a:solidFill>
              <a:latin typeface="Corbel" panose="020B0503020204020204" pitchFamily="34" charset="0"/>
            </a:endParaRPr>
          </a:p>
          <a:p>
            <a:pPr marL="457200" indent="-457200">
              <a:lnSpc>
                <a:spcPct val="100000"/>
              </a:lnSpc>
              <a:buFont typeface="+mj-lt"/>
              <a:buAutoNum type="arabicPeriod"/>
            </a:pPr>
            <a:r>
              <a:rPr lang="en-US" sz="2000" dirty="0">
                <a:solidFill>
                  <a:srgbClr val="1B4555"/>
                </a:solidFill>
                <a:latin typeface="Corbel" panose="020B0503020204020204" pitchFamily="34" charset="0"/>
              </a:rPr>
              <a:t>Help </a:t>
            </a:r>
            <a:r>
              <a:rPr lang="en-US" sz="2000" dirty="0" err="1">
                <a:solidFill>
                  <a:srgbClr val="1B4555"/>
                </a:solidFill>
                <a:latin typeface="Corbel" panose="020B0503020204020204" pitchFamily="34" charset="0"/>
              </a:rPr>
              <a:t>LSCs</a:t>
            </a:r>
            <a:r>
              <a:rPr lang="en-US" sz="2000" dirty="0">
                <a:solidFill>
                  <a:srgbClr val="1B4555"/>
                </a:solidFill>
                <a:latin typeface="Corbel" panose="020B0503020204020204" pitchFamily="34" charset="0"/>
              </a:rPr>
              <a:t> enhance local connections through intentional member retention and engagement efforts. </a:t>
            </a:r>
          </a:p>
          <a:p>
            <a:pPr lvl="1">
              <a:lnSpc>
                <a:spcPct val="100000"/>
              </a:lnSpc>
            </a:pPr>
            <a:r>
              <a:rPr lang="en-US" sz="2000" dirty="0">
                <a:solidFill>
                  <a:srgbClr val="1B4555"/>
                </a:solidFill>
                <a:latin typeface="Corbel" panose="020B0503020204020204" pitchFamily="34" charset="0"/>
              </a:rPr>
              <a:t>Encourage strategic onboarding of new members with small group initiatives</a:t>
            </a:r>
          </a:p>
          <a:p>
            <a:pPr lvl="1">
              <a:lnSpc>
                <a:spcPct val="100000"/>
              </a:lnSpc>
            </a:pPr>
            <a:r>
              <a:rPr lang="en-US" sz="2000" dirty="0">
                <a:solidFill>
                  <a:srgbClr val="1B4555"/>
                </a:solidFill>
                <a:latin typeface="Corbel" panose="020B0503020204020204" pitchFamily="34" charset="0"/>
              </a:rPr>
              <a:t>Reactivate in-person </a:t>
            </a:r>
            <a:r>
              <a:rPr lang="en-US" sz="2000" dirty="0" err="1">
                <a:solidFill>
                  <a:srgbClr val="1B4555"/>
                </a:solidFill>
                <a:latin typeface="Corbel" panose="020B0503020204020204" pitchFamily="34" charset="0"/>
              </a:rPr>
              <a:t>LSCs</a:t>
            </a:r>
            <a:r>
              <a:rPr lang="en-US" sz="2000" dirty="0">
                <a:solidFill>
                  <a:srgbClr val="1B4555"/>
                </a:solidFill>
                <a:latin typeface="Corbel" panose="020B0503020204020204" pitchFamily="34" charset="0"/>
              </a:rPr>
              <a:t> activity with seed money and programming support</a:t>
            </a:r>
          </a:p>
          <a:p>
            <a:pPr marL="457200" indent="-457200">
              <a:lnSpc>
                <a:spcPct val="100000"/>
              </a:lnSpc>
              <a:buFont typeface="+mj-lt"/>
              <a:buAutoNum type="arabicPeriod"/>
            </a:pPr>
            <a:r>
              <a:rPr lang="en-US" sz="2000" dirty="0">
                <a:solidFill>
                  <a:srgbClr val="1B4555"/>
                </a:solidFill>
                <a:latin typeface="Corbel" panose="020B0503020204020204" pitchFamily="34" charset="0"/>
              </a:rPr>
              <a:t>Host a signature webinar series in the spring that will provide high-quality and actionable learning for marketers around practice management topics. </a:t>
            </a:r>
          </a:p>
          <a:p>
            <a:pPr lvl="1">
              <a:lnSpc>
                <a:spcPct val="100000"/>
              </a:lnSpc>
            </a:pPr>
            <a:r>
              <a:rPr lang="en-US" sz="2000" dirty="0">
                <a:solidFill>
                  <a:srgbClr val="1B4555"/>
                </a:solidFill>
                <a:latin typeface="Corbel" panose="020B0503020204020204" pitchFamily="34" charset="0"/>
              </a:rPr>
              <a:t>Explore possibility of repurposing the content from this signature series in existing LMA channels to further develop the “voice” of legal marketers. </a:t>
            </a:r>
          </a:p>
          <a:p>
            <a:pPr marL="457200" indent="-457200">
              <a:lnSpc>
                <a:spcPct val="100000"/>
              </a:lnSpc>
              <a:buFont typeface="+mj-lt"/>
              <a:buAutoNum type="arabicPeriod"/>
            </a:pPr>
            <a:r>
              <a:rPr lang="en-US" sz="2000" dirty="0">
                <a:solidFill>
                  <a:srgbClr val="1B4555"/>
                </a:solidFill>
                <a:latin typeface="Corbel" panose="020B0503020204020204" pitchFamily="34" charset="0"/>
              </a:rPr>
              <a:t>Host a well-attended and thought-provoking in-person conference November 8-10 in Nashville.</a:t>
            </a:r>
          </a:p>
          <a:p>
            <a:pPr lvl="1">
              <a:lnSpc>
                <a:spcPct val="100000"/>
              </a:lnSpc>
            </a:pPr>
            <a:r>
              <a:rPr lang="en-US" sz="2000" dirty="0">
                <a:solidFill>
                  <a:srgbClr val="1B4555"/>
                </a:solidFill>
                <a:latin typeface="Corbel" panose="020B0503020204020204" pitchFamily="34" charset="0"/>
              </a:rPr>
              <a:t>Host our LSC leadership at a volunteer appreciation/networking/training event </a:t>
            </a:r>
          </a:p>
          <a:p>
            <a:pPr marL="457200" lvl="1" indent="0">
              <a:lnSpc>
                <a:spcPct val="100000"/>
              </a:lnSpc>
              <a:buNone/>
            </a:pPr>
            <a:r>
              <a:rPr lang="en-US" sz="2000" dirty="0">
                <a:solidFill>
                  <a:srgbClr val="1B4555"/>
                </a:solidFill>
                <a:latin typeface="Corbel" panose="020B0503020204020204" pitchFamily="34" charset="0"/>
              </a:rPr>
              <a:t>    to launch the conference.</a:t>
            </a:r>
          </a:p>
          <a:p>
            <a:pPr marL="0" indent="0">
              <a:buNone/>
            </a:pPr>
            <a:endParaRPr lang="en-US" dirty="0">
              <a:solidFill>
                <a:srgbClr val="1B4555"/>
              </a:solidFill>
            </a:endParaRPr>
          </a:p>
        </p:txBody>
      </p:sp>
    </p:spTree>
    <p:extLst>
      <p:ext uri="{BB962C8B-B14F-4D97-AF65-F5344CB8AC3E}">
        <p14:creationId xmlns:p14="http://schemas.microsoft.com/office/powerpoint/2010/main" val="1592692503"/>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
      <p:transition spd="med" advTm="15000">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010" y="0"/>
            <a:ext cx="12173964" cy="6858000"/>
          </a:xfrm>
          <a:prstGeom prst="rect">
            <a:avLst/>
          </a:prstGeom>
        </p:spPr>
      </p:pic>
      <p:sp>
        <p:nvSpPr>
          <p:cNvPr id="2" name="Title 1"/>
          <p:cNvSpPr>
            <a:spLocks noGrp="1"/>
          </p:cNvSpPr>
          <p:nvPr>
            <p:ph type="title"/>
          </p:nvPr>
        </p:nvSpPr>
        <p:spPr>
          <a:xfrm>
            <a:off x="3806533" y="2828923"/>
            <a:ext cx="4488873" cy="1200237"/>
          </a:xfrm>
        </p:spPr>
        <p:txBody>
          <a:bodyPr/>
          <a:lstStyle/>
          <a:p>
            <a:pPr algn="ctr"/>
            <a:r>
              <a:rPr lang="en-US" sz="5400" b="1" dirty="0">
                <a:solidFill>
                  <a:srgbClr val="1B4555"/>
                </a:solidFill>
                <a:latin typeface="Corbel" panose="020B0503020204020204" pitchFamily="34" charset="0"/>
              </a:rPr>
              <a:t>Southwest</a:t>
            </a:r>
            <a:endParaRPr lang="en-US" b="1" dirty="0">
              <a:solidFill>
                <a:srgbClr val="1B4555"/>
              </a:solidFill>
              <a:latin typeface="Corbel" panose="020B0503020204020204" pitchFamily="34" charset="0"/>
            </a:endParaRPr>
          </a:p>
        </p:txBody>
      </p:sp>
      <p:sp>
        <p:nvSpPr>
          <p:cNvPr id="3" name="Content Placeholder 2"/>
          <p:cNvSpPr>
            <a:spLocks noGrp="1"/>
          </p:cNvSpPr>
          <p:nvPr>
            <p:ph idx="1"/>
          </p:nvPr>
        </p:nvSpPr>
        <p:spPr>
          <a:xfrm>
            <a:off x="4279959" y="4348551"/>
            <a:ext cx="3542023" cy="989821"/>
          </a:xfrm>
        </p:spPr>
        <p:txBody>
          <a:bodyPr>
            <a:normAutofit/>
          </a:bodyPr>
          <a:lstStyle/>
          <a:p>
            <a:pPr marL="0" indent="0">
              <a:buNone/>
            </a:pPr>
            <a:r>
              <a:rPr lang="en-US" sz="1800" b="1" dirty="0" smtClean="0">
                <a:solidFill>
                  <a:srgbClr val="1B4555"/>
                </a:solidFill>
                <a:latin typeface="Corbel" panose="020B0503020204020204" pitchFamily="34" charset="0"/>
              </a:rPr>
              <a:t>President</a:t>
            </a:r>
            <a:r>
              <a:rPr lang="en-US" sz="1800" dirty="0" smtClean="0">
                <a:solidFill>
                  <a:srgbClr val="1B4555"/>
                </a:solidFill>
                <a:latin typeface="Corbel" panose="020B0503020204020204" pitchFamily="34" charset="0"/>
              </a:rPr>
              <a:t>: Brett Napier</a:t>
            </a:r>
            <a:endParaRPr lang="en-US" sz="1800" dirty="0">
              <a:solidFill>
                <a:srgbClr val="1B4555"/>
              </a:solidFill>
              <a:latin typeface="Corbel" panose="020B0503020204020204" pitchFamily="34" charset="0"/>
            </a:endParaRPr>
          </a:p>
          <a:p>
            <a:pPr marL="0" indent="0">
              <a:buNone/>
            </a:pPr>
            <a:r>
              <a:rPr lang="en-US" sz="1800" b="1" dirty="0">
                <a:solidFill>
                  <a:srgbClr val="1B4555"/>
                </a:solidFill>
                <a:latin typeface="Corbel" panose="020B0503020204020204" pitchFamily="34" charset="0"/>
              </a:rPr>
              <a:t>President-elect</a:t>
            </a:r>
            <a:r>
              <a:rPr lang="en-US" sz="1800" dirty="0" smtClean="0">
                <a:solidFill>
                  <a:srgbClr val="1B4555"/>
                </a:solidFill>
                <a:latin typeface="Corbel" panose="020B0503020204020204" pitchFamily="34" charset="0"/>
              </a:rPr>
              <a:t>: Elizabeth Brick</a:t>
            </a:r>
            <a:endParaRPr lang="en-US" sz="1800" dirty="0">
              <a:solidFill>
                <a:srgbClr val="1B4555"/>
              </a:solidFill>
              <a:latin typeface="Corbel" panose="020B0503020204020204" pitchFamily="34" charset="0"/>
            </a:endParaRPr>
          </a:p>
          <a:p>
            <a:endParaRPr lang="en-US" dirty="0"/>
          </a:p>
        </p:txBody>
      </p:sp>
    </p:spTree>
    <p:extLst>
      <p:ext uri="{BB962C8B-B14F-4D97-AF65-F5344CB8AC3E}">
        <p14:creationId xmlns:p14="http://schemas.microsoft.com/office/powerpoint/2010/main" val="3667271640"/>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title"/>
          </p:nvPr>
        </p:nvSpPr>
        <p:spPr/>
        <p:txBody>
          <a:bodyPr>
            <a:normAutofit/>
          </a:bodyPr>
          <a:lstStyle/>
          <a:p>
            <a:r>
              <a:rPr lang="en-US" b="1" dirty="0">
                <a:solidFill>
                  <a:srgbClr val="1B4555"/>
                </a:solidFill>
                <a:latin typeface="Corbel" panose="020B0503020204020204" pitchFamily="34" charset="0"/>
              </a:rPr>
              <a:t>2023 Goals</a:t>
            </a:r>
          </a:p>
        </p:txBody>
      </p:sp>
      <p:sp>
        <p:nvSpPr>
          <p:cNvPr id="3" name="Content Placeholder 2"/>
          <p:cNvSpPr>
            <a:spLocks noGrp="1"/>
          </p:cNvSpPr>
          <p:nvPr>
            <p:ph idx="1"/>
          </p:nvPr>
        </p:nvSpPr>
        <p:spPr/>
        <p:txBody>
          <a:bodyPr>
            <a:normAutofit/>
          </a:bodyPr>
          <a:lstStyle/>
          <a:p>
            <a:r>
              <a:rPr lang="en-US" sz="2400" dirty="0">
                <a:solidFill>
                  <a:srgbClr val="1B4555"/>
                </a:solidFill>
                <a:latin typeface="Corbel" panose="020B0503020204020204" pitchFamily="34" charset="0"/>
              </a:rPr>
              <a:t>Increase efforts around member engagement to reach 450 members (currently at 375)</a:t>
            </a:r>
          </a:p>
          <a:p>
            <a:r>
              <a:rPr lang="en-US" sz="2400" dirty="0">
                <a:solidFill>
                  <a:srgbClr val="1B4555"/>
                </a:solidFill>
                <a:latin typeface="Corbel" panose="020B0503020204020204" pitchFamily="34" charset="0"/>
              </a:rPr>
              <a:t>Provide Quick Reference Guide for </a:t>
            </a:r>
            <a:r>
              <a:rPr lang="en-US" sz="2400" dirty="0" err="1">
                <a:solidFill>
                  <a:srgbClr val="1B4555"/>
                </a:solidFill>
                <a:latin typeface="Corbel" panose="020B0503020204020204" pitchFamily="34" charset="0"/>
              </a:rPr>
              <a:t>LSC</a:t>
            </a:r>
            <a:r>
              <a:rPr lang="en-US" sz="2400" dirty="0">
                <a:solidFill>
                  <a:srgbClr val="1B4555"/>
                </a:solidFill>
                <a:latin typeface="Corbel" panose="020B0503020204020204" pitchFamily="34" charset="0"/>
              </a:rPr>
              <a:t> leaders with helpful links </a:t>
            </a:r>
          </a:p>
          <a:p>
            <a:r>
              <a:rPr lang="en-US" sz="2400" dirty="0">
                <a:solidFill>
                  <a:srgbClr val="1B4555"/>
                </a:solidFill>
                <a:latin typeface="Corbel" panose="020B0503020204020204" pitchFamily="34" charset="0"/>
              </a:rPr>
              <a:t>Create value proposition one-pager outlining member benefits </a:t>
            </a:r>
          </a:p>
          <a:p>
            <a:r>
              <a:rPr lang="en-US" sz="2400" dirty="0">
                <a:solidFill>
                  <a:srgbClr val="1B4555"/>
                </a:solidFill>
                <a:latin typeface="Corbel" panose="020B0503020204020204" pitchFamily="34" charset="0"/>
              </a:rPr>
              <a:t>Determine best ways to leverage LMA HQ resources </a:t>
            </a:r>
            <a:r>
              <a:rPr lang="en-US" sz="2400" dirty="0" err="1">
                <a:solidFill>
                  <a:srgbClr val="1B4555"/>
                </a:solidFill>
                <a:latin typeface="Corbel" panose="020B0503020204020204" pitchFamily="34" charset="0"/>
              </a:rPr>
              <a:t>i</a:t>
            </a:r>
            <a:r>
              <a:rPr lang="en-US" sz="2400" dirty="0">
                <a:solidFill>
                  <a:srgbClr val="1B4555"/>
                </a:solidFill>
                <a:latin typeface="Corbel" panose="020B0503020204020204" pitchFamily="34" charset="0"/>
              </a:rPr>
              <a:t>/c/w admin transition </a:t>
            </a:r>
          </a:p>
          <a:p>
            <a:r>
              <a:rPr lang="en-US" sz="2400" dirty="0">
                <a:solidFill>
                  <a:srgbClr val="1B4555"/>
                </a:solidFill>
                <a:latin typeface="Corbel" panose="020B0503020204020204" pitchFamily="34" charset="0"/>
              </a:rPr>
              <a:t>Plan and execute successful regional conference </a:t>
            </a:r>
          </a:p>
        </p:txBody>
      </p:sp>
    </p:spTree>
    <p:extLst>
      <p:ext uri="{BB962C8B-B14F-4D97-AF65-F5344CB8AC3E}">
        <p14:creationId xmlns:p14="http://schemas.microsoft.com/office/powerpoint/2010/main" val="2685662277"/>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p:txBody>
          <a:bodyPr>
            <a:normAutofit/>
          </a:bodyPr>
          <a:lstStyle/>
          <a:p>
            <a:r>
              <a:rPr lang="en-US" sz="3600" b="1" dirty="0">
                <a:solidFill>
                  <a:srgbClr val="1B4555"/>
                </a:solidFill>
                <a:latin typeface="Corbel" panose="020B0503020204020204" pitchFamily="34" charset="0"/>
              </a:rPr>
              <a:t>Membership Engagement Plans</a:t>
            </a:r>
          </a:p>
        </p:txBody>
      </p:sp>
      <p:sp>
        <p:nvSpPr>
          <p:cNvPr id="3" name="Content Placeholder 2"/>
          <p:cNvSpPr>
            <a:spLocks noGrp="1"/>
          </p:cNvSpPr>
          <p:nvPr>
            <p:ph idx="1"/>
          </p:nvPr>
        </p:nvSpPr>
        <p:spPr>
          <a:xfrm>
            <a:off x="838201" y="1803862"/>
            <a:ext cx="10562120" cy="4247946"/>
          </a:xfrm>
        </p:spPr>
        <p:txBody>
          <a:bodyPr>
            <a:normAutofit/>
          </a:bodyPr>
          <a:lstStyle/>
          <a:p>
            <a:r>
              <a:rPr lang="en-US" sz="2400" b="1" dirty="0" err="1">
                <a:solidFill>
                  <a:srgbClr val="1B4555"/>
                </a:solidFill>
                <a:latin typeface="Corbel" panose="020B0503020204020204" pitchFamily="34" charset="0"/>
              </a:rPr>
              <a:t>LSC</a:t>
            </a:r>
            <a:r>
              <a:rPr lang="en-US" sz="2400" b="1" dirty="0">
                <a:solidFill>
                  <a:srgbClr val="1B4555"/>
                </a:solidFill>
                <a:latin typeface="Corbel" panose="020B0503020204020204" pitchFamily="34" charset="0"/>
              </a:rPr>
              <a:t> Support: </a:t>
            </a:r>
            <a:r>
              <a:rPr lang="en-US" sz="2400" dirty="0">
                <a:solidFill>
                  <a:srgbClr val="1B4555"/>
                </a:solidFill>
                <a:latin typeface="Corbel" panose="020B0503020204020204" pitchFamily="34" charset="0"/>
              </a:rPr>
              <a:t>Provide $1,000 to each of our seven </a:t>
            </a:r>
            <a:r>
              <a:rPr lang="en-US" sz="2400" dirty="0" err="1">
                <a:solidFill>
                  <a:srgbClr val="1B4555"/>
                </a:solidFill>
                <a:latin typeface="Corbel" panose="020B0503020204020204" pitchFamily="34" charset="0"/>
              </a:rPr>
              <a:t>LSCs</a:t>
            </a:r>
            <a:r>
              <a:rPr lang="en-US" sz="2400" dirty="0">
                <a:solidFill>
                  <a:srgbClr val="1B4555"/>
                </a:solidFill>
                <a:latin typeface="Corbel" panose="020B0503020204020204" pitchFamily="34" charset="0"/>
              </a:rPr>
              <a:t> for local efforts (coffees, lunches, happy hours, recruiting events, etc.)</a:t>
            </a:r>
          </a:p>
          <a:p>
            <a:r>
              <a:rPr lang="en-US" sz="2400" b="1" dirty="0">
                <a:solidFill>
                  <a:srgbClr val="1B4555"/>
                </a:solidFill>
                <a:latin typeface="Corbel" panose="020B0503020204020204" pitchFamily="34" charset="0"/>
              </a:rPr>
              <a:t>Giveaways:</a:t>
            </a:r>
            <a:r>
              <a:rPr lang="en-US" sz="2400" dirty="0">
                <a:solidFill>
                  <a:srgbClr val="1B4555"/>
                </a:solidFill>
                <a:latin typeface="Corbel" panose="020B0503020204020204" pitchFamily="34" charset="0"/>
              </a:rPr>
              <a:t> Purchase LMASW branded items for new member kit</a:t>
            </a:r>
          </a:p>
          <a:p>
            <a:r>
              <a:rPr lang="en-US" sz="2400" b="1" dirty="0">
                <a:solidFill>
                  <a:srgbClr val="1B4555"/>
                </a:solidFill>
                <a:latin typeface="Corbel" panose="020B0503020204020204" pitchFamily="34" charset="0"/>
              </a:rPr>
              <a:t>Social:</a:t>
            </a:r>
            <a:r>
              <a:rPr lang="en-US" sz="2400" dirty="0">
                <a:solidFill>
                  <a:srgbClr val="1B4555"/>
                </a:solidFill>
                <a:latin typeface="Corbel" panose="020B0503020204020204" pitchFamily="34" charset="0"/>
              </a:rPr>
              <a:t> Host cocktail reception during annual conference</a:t>
            </a:r>
          </a:p>
          <a:p>
            <a:r>
              <a:rPr lang="en-US" sz="2400" b="1" dirty="0">
                <a:solidFill>
                  <a:srgbClr val="1B4555"/>
                </a:solidFill>
                <a:latin typeface="Corbel" panose="020B0503020204020204" pitchFamily="34" charset="0"/>
              </a:rPr>
              <a:t>Other: </a:t>
            </a:r>
            <a:r>
              <a:rPr lang="en-US" sz="2400" dirty="0">
                <a:solidFill>
                  <a:srgbClr val="1B4555"/>
                </a:solidFill>
                <a:latin typeface="Corbel" panose="020B0503020204020204" pitchFamily="34" charset="0"/>
              </a:rPr>
              <a:t>Host event focused on reaching plaintiff firm marketers</a:t>
            </a:r>
          </a:p>
        </p:txBody>
      </p:sp>
    </p:spTree>
    <p:extLst>
      <p:ext uri="{BB962C8B-B14F-4D97-AF65-F5344CB8AC3E}">
        <p14:creationId xmlns:p14="http://schemas.microsoft.com/office/powerpoint/2010/main" val="2407894933"/>
      </p:ext>
    </p:extLst>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title"/>
          </p:nvPr>
        </p:nvSpPr>
        <p:spPr>
          <a:xfrm>
            <a:off x="622895" y="461384"/>
            <a:ext cx="10515600" cy="1034906"/>
          </a:xfrm>
        </p:spPr>
        <p:txBody>
          <a:bodyPr>
            <a:normAutofit/>
          </a:bodyPr>
          <a:lstStyle/>
          <a:p>
            <a:r>
              <a:rPr lang="en-US" sz="3600" b="1" dirty="0">
                <a:solidFill>
                  <a:srgbClr val="1B4555"/>
                </a:solidFill>
                <a:latin typeface="Corbel" panose="020B0503020204020204" pitchFamily="34" charset="0"/>
              </a:rPr>
              <a:t>Words of Guidance</a:t>
            </a:r>
          </a:p>
        </p:txBody>
      </p:sp>
      <p:sp>
        <p:nvSpPr>
          <p:cNvPr id="3" name="Content Placeholder 2"/>
          <p:cNvSpPr>
            <a:spLocks noGrp="1"/>
          </p:cNvSpPr>
          <p:nvPr>
            <p:ph idx="1"/>
          </p:nvPr>
        </p:nvSpPr>
        <p:spPr>
          <a:xfrm>
            <a:off x="838200" y="1496290"/>
            <a:ext cx="10084991" cy="5041446"/>
          </a:xfrm>
        </p:spPr>
        <p:txBody>
          <a:bodyPr>
            <a:normAutofit/>
          </a:bodyPr>
          <a:lstStyle/>
          <a:p>
            <a:r>
              <a:rPr lang="en-US" sz="2400" dirty="0">
                <a:solidFill>
                  <a:srgbClr val="1B4555"/>
                </a:solidFill>
                <a:latin typeface="Corbel" panose="020B0503020204020204" pitchFamily="34" charset="0"/>
              </a:rPr>
              <a:t>Build a culture of kindness and mutual respect with your leadership team. </a:t>
            </a:r>
          </a:p>
          <a:p>
            <a:r>
              <a:rPr lang="en-US" sz="2400" dirty="0">
                <a:solidFill>
                  <a:srgbClr val="1B4555"/>
                </a:solidFill>
                <a:latin typeface="Corbel" panose="020B0503020204020204" pitchFamily="34" charset="0"/>
              </a:rPr>
              <a:t>Volunteering for LMA can slip further down the priority list behind family, work, social life, etc. Make it fun or people won’t want to do it. </a:t>
            </a:r>
          </a:p>
          <a:p>
            <a:r>
              <a:rPr lang="en-US" sz="2400" dirty="0">
                <a:solidFill>
                  <a:srgbClr val="1B4555"/>
                </a:solidFill>
                <a:latin typeface="Corbel" panose="020B0503020204020204" pitchFamily="34" charset="0"/>
              </a:rPr>
              <a:t>Paraphrased quote:</a:t>
            </a:r>
          </a:p>
          <a:p>
            <a:pPr lvl="1"/>
            <a:r>
              <a:rPr lang="en-US" dirty="0">
                <a:solidFill>
                  <a:srgbClr val="1B4555"/>
                </a:solidFill>
                <a:latin typeface="Corbel" panose="020B0503020204020204" pitchFamily="34" charset="0"/>
              </a:rPr>
              <a:t>“Much can be accomplished if one doesn’t care who gets the credit.” </a:t>
            </a:r>
          </a:p>
          <a:p>
            <a:pPr marL="457200" lvl="1" indent="0">
              <a:buNone/>
            </a:pPr>
            <a:r>
              <a:rPr lang="en-US" dirty="0">
                <a:solidFill>
                  <a:srgbClr val="1B4555"/>
                </a:solidFill>
                <a:latin typeface="Corbel" panose="020B0503020204020204" pitchFamily="34" charset="0"/>
              </a:rPr>
              <a:t>–Ronald Reagan</a:t>
            </a:r>
          </a:p>
        </p:txBody>
      </p:sp>
    </p:spTree>
    <p:extLst>
      <p:ext uri="{BB962C8B-B14F-4D97-AF65-F5344CB8AC3E}">
        <p14:creationId xmlns:p14="http://schemas.microsoft.com/office/powerpoint/2010/main" val="251263523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73964" cy="6858000"/>
          </a:xfrm>
          <a:prstGeom prst="rect">
            <a:avLst/>
          </a:prstGeom>
        </p:spPr>
      </p:pic>
      <p:sp>
        <p:nvSpPr>
          <p:cNvPr id="2" name="Title 1"/>
          <p:cNvSpPr>
            <a:spLocks noGrp="1"/>
          </p:cNvSpPr>
          <p:nvPr>
            <p:ph type="ctrTitle"/>
          </p:nvPr>
        </p:nvSpPr>
        <p:spPr>
          <a:xfrm>
            <a:off x="1514982" y="2901221"/>
            <a:ext cx="9144000" cy="1055557"/>
          </a:xfrm>
        </p:spPr>
        <p:txBody>
          <a:bodyPr>
            <a:normAutofit/>
          </a:bodyPr>
          <a:lstStyle/>
          <a:p>
            <a:r>
              <a:rPr lang="en-US" sz="5400" b="1" dirty="0">
                <a:solidFill>
                  <a:srgbClr val="1B4555"/>
                </a:solidFill>
                <a:latin typeface="Corbel" panose="020B0503020204020204" pitchFamily="34" charset="0"/>
              </a:rPr>
              <a:t>Advocacy Committee</a:t>
            </a:r>
          </a:p>
        </p:txBody>
      </p:sp>
      <p:sp>
        <p:nvSpPr>
          <p:cNvPr id="7" name="Rectangle 6"/>
          <p:cNvSpPr/>
          <p:nvPr/>
        </p:nvSpPr>
        <p:spPr>
          <a:xfrm>
            <a:off x="2837808" y="4467123"/>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solidFill>
                  <a:srgbClr val="1B4555"/>
                </a:solidFill>
                <a:latin typeface="Corbel" panose="020B0503020204020204" pitchFamily="34" charset="0"/>
              </a:rPr>
              <a:t>: Gina Rubel, Ashley Defay, Alan Dickinson</a:t>
            </a:r>
          </a:p>
          <a:p>
            <a:r>
              <a:rPr lang="en-US" b="1" dirty="0">
                <a:solidFill>
                  <a:srgbClr val="1B4555"/>
                </a:solidFill>
                <a:latin typeface="Corbel" panose="020B0503020204020204" pitchFamily="34" charset="0"/>
              </a:rPr>
              <a:t>Board Liaison: </a:t>
            </a:r>
            <a:r>
              <a:rPr lang="en-US" dirty="0">
                <a:solidFill>
                  <a:srgbClr val="1B4555"/>
                </a:solidFill>
                <a:latin typeface="Corbel" panose="020B0503020204020204" pitchFamily="34" charset="0"/>
              </a:rPr>
              <a:t>Rachel Shields Williams</a:t>
            </a:r>
          </a:p>
          <a:p>
            <a:r>
              <a:rPr lang="en-US" b="1" dirty="0">
                <a:solidFill>
                  <a:srgbClr val="1B4555"/>
                </a:solidFill>
                <a:latin typeface="Corbel" panose="020B0503020204020204" pitchFamily="34" charset="0"/>
              </a:rPr>
              <a:t>Staff Liaison: </a:t>
            </a:r>
            <a:r>
              <a:rPr lang="en-US" dirty="0" smtClean="0">
                <a:solidFill>
                  <a:srgbClr val="1B4555"/>
                </a:solidFill>
                <a:latin typeface="Corbel" panose="020B0503020204020204" pitchFamily="34" charset="0"/>
              </a:rPr>
              <a:t>Ashley Stenger/Jennifer </a:t>
            </a:r>
            <a:r>
              <a:rPr lang="en-US" dirty="0">
                <a:solidFill>
                  <a:srgbClr val="1B4555"/>
                </a:solidFill>
                <a:latin typeface="Corbel" panose="020B0503020204020204" pitchFamily="34" charset="0"/>
              </a:rPr>
              <a:t>Weigand</a:t>
            </a:r>
          </a:p>
        </p:txBody>
      </p:sp>
    </p:spTree>
    <p:extLst>
      <p:ext uri="{BB962C8B-B14F-4D97-AF65-F5344CB8AC3E}">
        <p14:creationId xmlns:p14="http://schemas.microsoft.com/office/powerpoint/2010/main" val="3305122826"/>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a14="http://schemas.microsoft.com/office/drawing/2010/main" xmlns="">
      <p:transition spd="med" advClick="0" advTm="10000">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36" y="0"/>
            <a:ext cx="12173964" cy="6858000"/>
          </a:xfrm>
          <a:prstGeom prst="rect">
            <a:avLst/>
          </a:prstGeom>
        </p:spPr>
      </p:pic>
      <p:sp>
        <p:nvSpPr>
          <p:cNvPr id="2" name="Title 1"/>
          <p:cNvSpPr>
            <a:spLocks noGrp="1"/>
          </p:cNvSpPr>
          <p:nvPr>
            <p:ph type="title"/>
          </p:nvPr>
        </p:nvSpPr>
        <p:spPr>
          <a:xfrm>
            <a:off x="3860580" y="2828923"/>
            <a:ext cx="4488873" cy="1200237"/>
          </a:xfrm>
        </p:spPr>
        <p:txBody>
          <a:bodyPr/>
          <a:lstStyle/>
          <a:p>
            <a:pPr algn="ctr"/>
            <a:r>
              <a:rPr lang="en-US" sz="5400" b="1" dirty="0">
                <a:solidFill>
                  <a:srgbClr val="1B4555"/>
                </a:solidFill>
                <a:latin typeface="Corbel" panose="020B0503020204020204" pitchFamily="34" charset="0"/>
              </a:rPr>
              <a:t>West</a:t>
            </a:r>
            <a:endParaRPr lang="en-US" b="1" dirty="0">
              <a:solidFill>
                <a:srgbClr val="1B4555"/>
              </a:solidFill>
              <a:latin typeface="Corbel" panose="020B0503020204020204" pitchFamily="34" charset="0"/>
            </a:endParaRPr>
          </a:p>
        </p:txBody>
      </p:sp>
      <p:sp>
        <p:nvSpPr>
          <p:cNvPr id="3" name="Content Placeholder 2"/>
          <p:cNvSpPr>
            <a:spLocks noGrp="1"/>
          </p:cNvSpPr>
          <p:nvPr>
            <p:ph idx="1"/>
          </p:nvPr>
        </p:nvSpPr>
        <p:spPr>
          <a:xfrm>
            <a:off x="4248969" y="4348551"/>
            <a:ext cx="3712097" cy="989821"/>
          </a:xfrm>
        </p:spPr>
        <p:txBody>
          <a:bodyPr>
            <a:normAutofit/>
          </a:bodyPr>
          <a:lstStyle/>
          <a:p>
            <a:pPr marL="0" indent="0">
              <a:buNone/>
            </a:pPr>
            <a:r>
              <a:rPr lang="en-US" sz="1800" b="1" dirty="0">
                <a:solidFill>
                  <a:srgbClr val="1B4555"/>
                </a:solidFill>
                <a:latin typeface="Corbel" panose="020B0503020204020204" pitchFamily="34" charset="0"/>
              </a:rPr>
              <a:t>President</a:t>
            </a:r>
            <a:r>
              <a:rPr lang="en-US" sz="1800" dirty="0" smtClean="0">
                <a:solidFill>
                  <a:srgbClr val="1B4555"/>
                </a:solidFill>
                <a:latin typeface="Corbel" panose="020B0503020204020204" pitchFamily="34" charset="0"/>
              </a:rPr>
              <a:t>: Cynthia </a:t>
            </a:r>
            <a:r>
              <a:rPr lang="en-US" sz="1800" dirty="0" err="1" smtClean="0">
                <a:solidFill>
                  <a:srgbClr val="1B4555"/>
                </a:solidFill>
                <a:latin typeface="Corbel" panose="020B0503020204020204" pitchFamily="34" charset="0"/>
              </a:rPr>
              <a:t>Voth</a:t>
            </a:r>
            <a:endParaRPr lang="en-US" sz="1800" dirty="0">
              <a:solidFill>
                <a:srgbClr val="1B4555"/>
              </a:solidFill>
              <a:latin typeface="Corbel" panose="020B0503020204020204" pitchFamily="34" charset="0"/>
            </a:endParaRPr>
          </a:p>
          <a:p>
            <a:pPr marL="0" indent="0">
              <a:buNone/>
            </a:pPr>
            <a:r>
              <a:rPr lang="en-US" sz="1800" b="1" dirty="0">
                <a:solidFill>
                  <a:srgbClr val="1B4555"/>
                </a:solidFill>
                <a:latin typeface="Corbel" panose="020B0503020204020204" pitchFamily="34" charset="0"/>
              </a:rPr>
              <a:t>President-elect</a:t>
            </a:r>
            <a:r>
              <a:rPr lang="en-US" sz="1800" dirty="0" smtClean="0">
                <a:solidFill>
                  <a:srgbClr val="1B4555"/>
                </a:solidFill>
                <a:latin typeface="Corbel" panose="020B0503020204020204" pitchFamily="34" charset="0"/>
              </a:rPr>
              <a:t>: Mohib </a:t>
            </a:r>
            <a:r>
              <a:rPr lang="en-US" sz="1800" dirty="0" err="1" smtClean="0">
                <a:solidFill>
                  <a:srgbClr val="1B4555"/>
                </a:solidFill>
                <a:latin typeface="Corbel" panose="020B0503020204020204" pitchFamily="34" charset="0"/>
              </a:rPr>
              <a:t>Qidwai</a:t>
            </a:r>
            <a:endParaRPr lang="en-US" sz="1800" dirty="0">
              <a:solidFill>
                <a:srgbClr val="1B4555"/>
              </a:solidFill>
              <a:latin typeface="Corbel" panose="020B0503020204020204" pitchFamily="34" charset="0"/>
            </a:endParaRPr>
          </a:p>
          <a:p>
            <a:endParaRPr lang="en-US" dirty="0"/>
          </a:p>
        </p:txBody>
      </p:sp>
    </p:spTree>
    <p:extLst>
      <p:ext uri="{BB962C8B-B14F-4D97-AF65-F5344CB8AC3E}">
        <p14:creationId xmlns:p14="http://schemas.microsoft.com/office/powerpoint/2010/main" val="152313199"/>
      </p:ext>
    </p:extLst>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West Region Goals</a:t>
            </a:r>
          </a:p>
        </p:txBody>
      </p:sp>
      <p:sp>
        <p:nvSpPr>
          <p:cNvPr id="3" name="Content Placeholder 2"/>
          <p:cNvSpPr>
            <a:spLocks noGrp="1"/>
          </p:cNvSpPr>
          <p:nvPr>
            <p:ph idx="1"/>
          </p:nvPr>
        </p:nvSpPr>
        <p:spPr>
          <a:xfrm>
            <a:off x="727363" y="1620983"/>
            <a:ext cx="10515600" cy="4689382"/>
          </a:xfrm>
        </p:spPr>
        <p:txBody>
          <a:bodyPr>
            <a:normAutofit/>
          </a:bodyPr>
          <a:lstStyle/>
          <a:p>
            <a:pPr marL="514350" indent="-514350">
              <a:buFont typeface="+mj-lt"/>
              <a:buAutoNum type="arabicPeriod"/>
            </a:pPr>
            <a:r>
              <a:rPr lang="en-US" sz="2400" dirty="0">
                <a:solidFill>
                  <a:srgbClr val="1B4555"/>
                </a:solidFill>
                <a:latin typeface="Corbel" panose="020B0503020204020204" pitchFamily="34" charset="0"/>
              </a:rPr>
              <a:t>Engage our members to deliver more value, strengthen relationships, and expand membership</a:t>
            </a:r>
          </a:p>
          <a:p>
            <a:pPr marL="514350" indent="-514350">
              <a:buFont typeface="+mj-lt"/>
              <a:buAutoNum type="arabicPeriod"/>
            </a:pPr>
            <a:r>
              <a:rPr lang="en-US" altLang="en-US" sz="2400" dirty="0">
                <a:solidFill>
                  <a:srgbClr val="1B4555"/>
                </a:solidFill>
                <a:latin typeface="Corbel" panose="020B0503020204020204" pitchFamily="34" charset="0"/>
              </a:rPr>
              <a:t>Bolster our membership and volunteer pipeline through targeted outreach</a:t>
            </a:r>
          </a:p>
          <a:p>
            <a:pPr marL="514350" indent="-514350">
              <a:buFont typeface="+mj-lt"/>
              <a:buAutoNum type="arabicPeriod"/>
            </a:pPr>
            <a:r>
              <a:rPr lang="en-US" altLang="en-US" sz="2400" dirty="0">
                <a:solidFill>
                  <a:srgbClr val="1B4555"/>
                </a:solidFill>
                <a:latin typeface="Corbel" panose="020B0503020204020204" pitchFamily="34" charset="0"/>
              </a:rPr>
              <a:t>Continue to offer our region-wide marquee programming, social events, and Tech West Conference</a:t>
            </a:r>
          </a:p>
          <a:p>
            <a:pPr marL="514350" indent="-514350">
              <a:buFont typeface="+mj-lt"/>
              <a:buAutoNum type="arabicPeriod"/>
            </a:pPr>
            <a:r>
              <a:rPr lang="en-US" altLang="en-US" sz="2400" dirty="0">
                <a:solidFill>
                  <a:srgbClr val="1B4555"/>
                </a:solidFill>
                <a:latin typeface="Corbel" panose="020B0503020204020204" pitchFamily="34" charset="0"/>
              </a:rPr>
              <a:t>Support a successful transition with our new regional admin</a:t>
            </a:r>
          </a:p>
          <a:p>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765199286"/>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a14="http://schemas.microsoft.com/office/drawing/2010/main" xmlns="">
      <p:transition spd="med" advTm="15000">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Member Engagement</a:t>
            </a:r>
          </a:p>
        </p:txBody>
      </p:sp>
      <p:sp>
        <p:nvSpPr>
          <p:cNvPr id="3" name="Content Placeholder 2"/>
          <p:cNvSpPr>
            <a:spLocks noGrp="1"/>
          </p:cNvSpPr>
          <p:nvPr>
            <p:ph idx="1"/>
          </p:nvPr>
        </p:nvSpPr>
        <p:spPr>
          <a:xfrm>
            <a:off x="727363" y="1620983"/>
            <a:ext cx="10515600" cy="4689382"/>
          </a:xfrm>
        </p:spPr>
        <p:txBody>
          <a:bodyPr>
            <a:normAutofit/>
          </a:bodyPr>
          <a:lstStyle/>
          <a:p>
            <a:pPr>
              <a:buFont typeface="Wingdings" panose="05000000000000000000" pitchFamily="2" charset="2"/>
              <a:buChar char="§"/>
            </a:pPr>
            <a:r>
              <a:rPr lang="en-US" dirty="0">
                <a:solidFill>
                  <a:srgbClr val="1B4555"/>
                </a:solidFill>
                <a:latin typeface="Corbel" panose="020B0503020204020204" pitchFamily="34" charset="0"/>
              </a:rPr>
              <a:t>Focus direct engagement with members at events, on a micro-engagement level, and one-on-ones </a:t>
            </a:r>
          </a:p>
          <a:p>
            <a:pPr lvl="1">
              <a:buFont typeface="Wingdings" panose="05000000000000000000" pitchFamily="2" charset="2"/>
              <a:buChar char="§"/>
            </a:pPr>
            <a:r>
              <a:rPr lang="en-US" altLang="en-US" dirty="0">
                <a:solidFill>
                  <a:srgbClr val="1B4555"/>
                </a:solidFill>
                <a:latin typeface="Corbel" panose="020B0503020204020204" pitchFamily="34" charset="0"/>
              </a:rPr>
              <a:t>Create local troikas (meetups) for members</a:t>
            </a:r>
          </a:p>
          <a:p>
            <a:pPr lvl="2">
              <a:buFont typeface="Wingdings" panose="05000000000000000000" pitchFamily="2" charset="2"/>
              <a:buChar char="§"/>
            </a:pPr>
            <a:r>
              <a:rPr lang="en-US" altLang="en-US" dirty="0">
                <a:solidFill>
                  <a:srgbClr val="1B4555"/>
                </a:solidFill>
                <a:latin typeface="Corbel" panose="020B0503020204020204" pitchFamily="34" charset="0"/>
              </a:rPr>
              <a:t>Sort by geography/neighborhood, topical interests, and/or roles</a:t>
            </a:r>
          </a:p>
          <a:p>
            <a:pPr lvl="1">
              <a:buFont typeface="Wingdings" panose="05000000000000000000" pitchFamily="2" charset="2"/>
              <a:buChar char="§"/>
            </a:pPr>
            <a:r>
              <a:rPr lang="en-US" altLang="en-US" dirty="0">
                <a:solidFill>
                  <a:srgbClr val="1B4555"/>
                </a:solidFill>
                <a:latin typeface="Corbel" panose="020B0503020204020204" pitchFamily="34" charset="0"/>
              </a:rPr>
              <a:t>Starbucks cards for locals to take members and prospects out to coffee</a:t>
            </a:r>
          </a:p>
          <a:p>
            <a:pPr lvl="1">
              <a:buFont typeface="Wingdings" panose="05000000000000000000" pitchFamily="2" charset="2"/>
              <a:buChar char="§"/>
            </a:pPr>
            <a:r>
              <a:rPr lang="en-US" altLang="en-US" dirty="0">
                <a:solidFill>
                  <a:srgbClr val="1B4555"/>
                </a:solidFill>
                <a:latin typeface="Corbel" panose="020B0503020204020204" pitchFamily="34" charset="0"/>
              </a:rPr>
              <a:t>Local in-person events </a:t>
            </a:r>
          </a:p>
          <a:p>
            <a:pPr lvl="2">
              <a:buFont typeface="Wingdings" panose="05000000000000000000" pitchFamily="2" charset="2"/>
              <a:buChar char="§"/>
            </a:pPr>
            <a:r>
              <a:rPr lang="en-US" altLang="en-US" dirty="0">
                <a:solidFill>
                  <a:srgbClr val="1B4555"/>
                </a:solidFill>
                <a:latin typeface="Corbel" panose="020B0503020204020204" pitchFamily="34" charset="0"/>
              </a:rPr>
              <a:t>Watch parties for our marquee events</a:t>
            </a:r>
          </a:p>
          <a:p>
            <a:pPr lvl="2">
              <a:buFont typeface="Wingdings" panose="05000000000000000000" pitchFamily="2" charset="2"/>
              <a:buChar char="§"/>
            </a:pPr>
            <a:r>
              <a:rPr lang="en-US" altLang="en-US" dirty="0">
                <a:solidFill>
                  <a:srgbClr val="1B4555"/>
                </a:solidFill>
                <a:latin typeface="Corbel" panose="020B0503020204020204" pitchFamily="34" charset="0"/>
              </a:rPr>
              <a:t>Socials and volunteer opportunities</a:t>
            </a:r>
          </a:p>
          <a:p>
            <a:pPr lvl="1">
              <a:buFont typeface="Wingdings" panose="05000000000000000000" pitchFamily="2" charset="2"/>
              <a:buChar char="§"/>
            </a:pPr>
            <a:r>
              <a:rPr lang="en-US" altLang="en-US" dirty="0">
                <a:solidFill>
                  <a:srgbClr val="1B4555"/>
                </a:solidFill>
                <a:latin typeface="Corbel" panose="020B0503020204020204" pitchFamily="34" charset="0"/>
              </a:rPr>
              <a:t>Personal follow-ups with attendees</a:t>
            </a:r>
          </a:p>
          <a:p>
            <a:pPr>
              <a:buFont typeface="Wingdings" panose="05000000000000000000" pitchFamily="2" charset="2"/>
              <a:buChar char="§"/>
            </a:pPr>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374145801"/>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a14="http://schemas.microsoft.com/office/drawing/2010/main" xmlns="">
      <p:transition spd="med" advTm="15000">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Growing Membership &amp; Pipeline</a:t>
            </a:r>
          </a:p>
        </p:txBody>
      </p:sp>
      <p:sp>
        <p:nvSpPr>
          <p:cNvPr id="3" name="Content Placeholder 2"/>
          <p:cNvSpPr>
            <a:spLocks noGrp="1"/>
          </p:cNvSpPr>
          <p:nvPr>
            <p:ph idx="1"/>
          </p:nvPr>
        </p:nvSpPr>
        <p:spPr>
          <a:xfrm>
            <a:off x="727363" y="1620983"/>
            <a:ext cx="10515600" cy="4689382"/>
          </a:xfrm>
        </p:spPr>
        <p:txBody>
          <a:bodyPr>
            <a:normAutofit/>
          </a:bodyPr>
          <a:lstStyle/>
          <a:p>
            <a:pPr>
              <a:buFont typeface="Wingdings" panose="05000000000000000000" pitchFamily="2" charset="2"/>
              <a:buChar char="§"/>
            </a:pPr>
            <a:r>
              <a:rPr lang="en-US" sz="2400" dirty="0">
                <a:solidFill>
                  <a:srgbClr val="1B4555"/>
                </a:solidFill>
                <a:latin typeface="Corbel" panose="020B0503020204020204" pitchFamily="34" charset="0"/>
              </a:rPr>
              <a:t>Targeted CMO and </a:t>
            </a:r>
            <a:r>
              <a:rPr lang="en-US" sz="2400" dirty="0" err="1">
                <a:solidFill>
                  <a:srgbClr val="1B4555"/>
                </a:solidFill>
                <a:latin typeface="Corbel" panose="020B0503020204020204" pitchFamily="34" charset="0"/>
              </a:rPr>
              <a:t>LMANext</a:t>
            </a:r>
            <a:r>
              <a:rPr lang="en-US" sz="2400" dirty="0">
                <a:solidFill>
                  <a:srgbClr val="1B4555"/>
                </a:solidFill>
                <a:latin typeface="Corbel" panose="020B0503020204020204" pitchFamily="34" charset="0"/>
              </a:rPr>
              <a:t> outreach. By targeting these two important groups, we are looking to increase membership recruiting and volunteers. We plan to directly and in-person engage CMOs to encourage them to support membership for their full teams and to encourage/support their volunteering with LMA.</a:t>
            </a:r>
          </a:p>
          <a:p>
            <a:pPr>
              <a:buFont typeface="Wingdings" panose="05000000000000000000" pitchFamily="2" charset="2"/>
              <a:buChar char="§"/>
            </a:pPr>
            <a:r>
              <a:rPr lang="en-US" sz="2400" dirty="0">
                <a:solidFill>
                  <a:srgbClr val="1B4555"/>
                </a:solidFill>
                <a:latin typeface="Corbel" panose="020B0503020204020204" pitchFamily="34" charset="0"/>
              </a:rPr>
              <a:t>Reinvigorate LMA Next through micro-engagements, local events, and social media spotlights</a:t>
            </a:r>
          </a:p>
          <a:p>
            <a:pPr>
              <a:buFont typeface="Wingdings" panose="05000000000000000000" pitchFamily="2" charset="2"/>
              <a:buChar char="§"/>
            </a:pPr>
            <a:r>
              <a:rPr lang="en-US" sz="2400" dirty="0">
                <a:solidFill>
                  <a:srgbClr val="1B4555"/>
                </a:solidFill>
                <a:latin typeface="Corbel" panose="020B0503020204020204" pitchFamily="34" charset="0"/>
              </a:rPr>
              <a:t>Be mindful as a board of volunteer experiences, transitions, and recognition</a:t>
            </a:r>
          </a:p>
          <a:p>
            <a:pPr>
              <a:buFont typeface="Wingdings" panose="05000000000000000000" pitchFamily="2" charset="2"/>
              <a:buChar char="§"/>
            </a:pPr>
            <a:r>
              <a:rPr lang="en-US" sz="2400" dirty="0">
                <a:solidFill>
                  <a:srgbClr val="1B4555"/>
                </a:solidFill>
                <a:latin typeface="Corbel" panose="020B0503020204020204" pitchFamily="34" charset="0"/>
              </a:rPr>
              <a:t>Work on membership data clean up with HQ</a:t>
            </a:r>
          </a:p>
          <a:p>
            <a:pPr marL="0" indent="0">
              <a:buNone/>
            </a:pPr>
            <a:endParaRPr lang="en-US" dirty="0">
              <a:solidFill>
                <a:srgbClr val="1B4555"/>
              </a:solidFill>
            </a:endParaRPr>
          </a:p>
        </p:txBody>
      </p:sp>
    </p:spTree>
    <p:extLst>
      <p:ext uri="{BB962C8B-B14F-4D97-AF65-F5344CB8AC3E}">
        <p14:creationId xmlns:p14="http://schemas.microsoft.com/office/powerpoint/2010/main" val="1400425727"/>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a14="http://schemas.microsoft.com/office/drawing/2010/main" xmlns="">
      <p:transition spd="med" advTm="15000">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Programming</a:t>
            </a:r>
          </a:p>
        </p:txBody>
      </p:sp>
      <p:sp>
        <p:nvSpPr>
          <p:cNvPr id="3" name="Content Placeholder 2"/>
          <p:cNvSpPr>
            <a:spLocks noGrp="1"/>
          </p:cNvSpPr>
          <p:nvPr>
            <p:ph idx="1"/>
          </p:nvPr>
        </p:nvSpPr>
        <p:spPr>
          <a:xfrm>
            <a:off x="727363" y="1620983"/>
            <a:ext cx="10515600" cy="4689382"/>
          </a:xfrm>
        </p:spPr>
        <p:txBody>
          <a:bodyPr>
            <a:normAutofit/>
          </a:bodyPr>
          <a:lstStyle/>
          <a:p>
            <a:pPr>
              <a:buFont typeface="Wingdings" panose="05000000000000000000" pitchFamily="2" charset="2"/>
              <a:buChar char="§"/>
            </a:pPr>
            <a:r>
              <a:rPr lang="en-US" altLang="en-US" sz="2400" dirty="0">
                <a:solidFill>
                  <a:srgbClr val="1B4555"/>
                </a:solidFill>
                <a:latin typeface="Corbel" panose="020B0503020204020204" pitchFamily="34" charset="0"/>
              </a:rPr>
              <a:t>Send a regional member survey to gauge interest in topics, timing, format, and venue preferences for events</a:t>
            </a:r>
          </a:p>
          <a:p>
            <a:pPr lvl="1">
              <a:buFont typeface="Wingdings" panose="05000000000000000000" pitchFamily="2" charset="2"/>
              <a:buChar char="§"/>
            </a:pPr>
            <a:r>
              <a:rPr lang="en-US" altLang="en-US" sz="2000" dirty="0">
                <a:solidFill>
                  <a:srgbClr val="1B4555"/>
                </a:solidFill>
                <a:latin typeface="Corbel" panose="020B0503020204020204" pitchFamily="34" charset="0"/>
              </a:rPr>
              <a:t>Help bolster attendance and member value</a:t>
            </a:r>
          </a:p>
          <a:p>
            <a:pPr>
              <a:buFont typeface="Wingdings" panose="05000000000000000000" pitchFamily="2" charset="2"/>
              <a:buChar char="§"/>
            </a:pPr>
            <a:r>
              <a:rPr lang="en-US" sz="2400" dirty="0">
                <a:solidFill>
                  <a:srgbClr val="1B4555"/>
                </a:solidFill>
                <a:latin typeface="Corbel" panose="020B0503020204020204" pitchFamily="34" charset="0"/>
              </a:rPr>
              <a:t>Continue to offer four LSC-hosted marquee educational events that are available to the full region</a:t>
            </a:r>
          </a:p>
          <a:p>
            <a:pPr>
              <a:buFont typeface="Wingdings" panose="05000000000000000000" pitchFamily="2" charset="2"/>
              <a:buChar char="§"/>
            </a:pPr>
            <a:r>
              <a:rPr lang="en-US" sz="2400" dirty="0">
                <a:solidFill>
                  <a:srgbClr val="1B4555"/>
                </a:solidFill>
                <a:latin typeface="Corbel" panose="020B0503020204020204" pitchFamily="34" charset="0"/>
              </a:rPr>
              <a:t>Host two region-wide virtual socials (summer and winter)</a:t>
            </a:r>
          </a:p>
          <a:p>
            <a:pPr>
              <a:buFont typeface="Wingdings" panose="05000000000000000000" pitchFamily="2" charset="2"/>
              <a:buChar char="§"/>
            </a:pPr>
            <a:r>
              <a:rPr lang="en-US" sz="2400" dirty="0">
                <a:solidFill>
                  <a:srgbClr val="1B4555"/>
                </a:solidFill>
                <a:latin typeface="Corbel" panose="020B0503020204020204" pitchFamily="34" charset="0"/>
              </a:rPr>
              <a:t>Host a successful Tech West Conference in the fall with increased sponsor support</a:t>
            </a:r>
          </a:p>
        </p:txBody>
      </p:sp>
    </p:spTree>
    <p:extLst>
      <p:ext uri="{BB962C8B-B14F-4D97-AF65-F5344CB8AC3E}">
        <p14:creationId xmlns:p14="http://schemas.microsoft.com/office/powerpoint/2010/main" val="2548675837"/>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a14="http://schemas.microsoft.com/office/drawing/2010/main" xmlns="">
      <p:transition spd="med" advTm="15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68161"/>
          </a:xfrm>
          <a:prstGeom prst="rect">
            <a:avLst/>
          </a:prstGeom>
        </p:spPr>
      </p:pic>
      <p:sp>
        <p:nvSpPr>
          <p:cNvPr id="2" name="Title 1"/>
          <p:cNvSpPr>
            <a:spLocks noGrp="1"/>
          </p:cNvSpPr>
          <p:nvPr>
            <p:ph type="title"/>
          </p:nvPr>
        </p:nvSpPr>
        <p:spPr>
          <a:xfrm>
            <a:off x="727363" y="190239"/>
            <a:ext cx="10515600" cy="1105593"/>
          </a:xfrm>
        </p:spPr>
        <p:txBody>
          <a:bodyPr>
            <a:noAutofit/>
          </a:bodyPr>
          <a:lstStyle/>
          <a:p>
            <a:r>
              <a:rPr lang="en-US" sz="3600" b="1" dirty="0">
                <a:solidFill>
                  <a:srgbClr val="1B4555"/>
                </a:solidFill>
                <a:latin typeface="Corbel" panose="020B0503020204020204" pitchFamily="34" charset="0"/>
              </a:rPr>
              <a:t>2023 Goals to Support the LMA Strategic Plan</a:t>
            </a:r>
          </a:p>
        </p:txBody>
      </p:sp>
      <p:sp>
        <p:nvSpPr>
          <p:cNvPr id="3" name="Content Placeholder 2"/>
          <p:cNvSpPr>
            <a:spLocks noGrp="1"/>
          </p:cNvSpPr>
          <p:nvPr>
            <p:ph idx="1"/>
          </p:nvPr>
        </p:nvSpPr>
        <p:spPr>
          <a:xfrm>
            <a:off x="727363" y="1197520"/>
            <a:ext cx="9722923" cy="4689382"/>
          </a:xfrm>
        </p:spPr>
        <p:txBody>
          <a:bodyPr>
            <a:normAutofit fontScale="85000" lnSpcReduction="20000"/>
          </a:bodyPr>
          <a:lstStyle/>
          <a:p>
            <a:pPr marL="514350" indent="-514350">
              <a:lnSpc>
                <a:spcPct val="107000"/>
              </a:lnSpc>
              <a:spcBef>
                <a:spcPts val="0"/>
              </a:spcBef>
              <a:buFont typeface="+mj-lt"/>
              <a:buAutoNum type="arabicPeriod"/>
            </a:pPr>
            <a:r>
              <a:rPr lang="en-US" sz="2800" b="1" dirty="0">
                <a:solidFill>
                  <a:srgbClr val="1B4555"/>
                </a:solidFill>
                <a:latin typeface="Corbel" panose="020B0503020204020204" pitchFamily="34" charset="0"/>
              </a:rPr>
              <a:t>Survey</a:t>
            </a:r>
            <a:r>
              <a:rPr lang="en-US" sz="2800" dirty="0">
                <a:solidFill>
                  <a:srgbClr val="1B4555"/>
                </a:solidFill>
                <a:latin typeface="Corbel" panose="020B0503020204020204" pitchFamily="34" charset="0"/>
              </a:rPr>
              <a:t>: Implement a comprehensive survey of how legal marketing/marketers are perceived in terms of necessity, authority, responsibility and value by law firm leaders/partners/clients (in partnership with ALM) and deliver preliminary findings with ALM at LMA National Conf. 2023.</a:t>
            </a:r>
          </a:p>
          <a:p>
            <a:pPr marL="514350" indent="-514350">
              <a:lnSpc>
                <a:spcPct val="107000"/>
              </a:lnSpc>
              <a:spcBef>
                <a:spcPts val="0"/>
              </a:spcBef>
              <a:buFont typeface="+mj-lt"/>
              <a:buAutoNum type="arabicPeriod"/>
            </a:pPr>
            <a:endParaRPr lang="en-US" sz="2800" dirty="0">
              <a:solidFill>
                <a:srgbClr val="1B4555"/>
              </a:solidFill>
              <a:latin typeface="Corbel" panose="020B0503020204020204" pitchFamily="34" charset="0"/>
            </a:endParaRPr>
          </a:p>
          <a:p>
            <a:pPr marL="514350" indent="-514350">
              <a:lnSpc>
                <a:spcPct val="107000"/>
              </a:lnSpc>
              <a:spcBef>
                <a:spcPts val="0"/>
              </a:spcBef>
              <a:buFont typeface="+mj-lt"/>
              <a:buAutoNum type="arabicPeriod"/>
            </a:pPr>
            <a:r>
              <a:rPr lang="en-US" altLang="en-US" sz="2800" b="1" dirty="0">
                <a:solidFill>
                  <a:srgbClr val="1B4555"/>
                </a:solidFill>
                <a:latin typeface="Corbel" panose="020B0503020204020204" pitchFamily="34" charset="0"/>
                <a:ea typeface="Calibri" panose="020F0502020204030204" pitchFamily="34" charset="0"/>
              </a:rPr>
              <a:t>Law</a:t>
            </a:r>
            <a:r>
              <a:rPr lang="en-US" altLang="en-US" sz="2800" dirty="0">
                <a:solidFill>
                  <a:srgbClr val="1B4555"/>
                </a:solidFill>
                <a:latin typeface="Corbel" panose="020B0503020204020204" pitchFamily="34" charset="0"/>
                <a:ea typeface="Calibri" panose="020F0502020204030204" pitchFamily="34" charset="0"/>
              </a:rPr>
              <a:t> </a:t>
            </a:r>
            <a:r>
              <a:rPr lang="en-US" altLang="en-US" sz="2800" b="1" dirty="0">
                <a:solidFill>
                  <a:srgbClr val="1B4555"/>
                </a:solidFill>
                <a:latin typeface="Corbel" panose="020B0503020204020204" pitchFamily="34" charset="0"/>
                <a:ea typeface="Calibri" panose="020F0502020204030204" pitchFamily="34" charset="0"/>
              </a:rPr>
              <a:t>School Education</a:t>
            </a:r>
            <a:r>
              <a:rPr lang="en-US" altLang="en-US" sz="2800" dirty="0">
                <a:solidFill>
                  <a:srgbClr val="1B4555"/>
                </a:solidFill>
                <a:latin typeface="Corbel" panose="020B0503020204020204" pitchFamily="34" charset="0"/>
                <a:ea typeface="Calibri" panose="020F0502020204030204" pitchFamily="34" charset="0"/>
              </a:rPr>
              <a:t>: Determine the opportunities and long-term approach to providing legal marketing education for students and alumni.</a:t>
            </a:r>
          </a:p>
          <a:p>
            <a:pPr marL="514350" indent="-514350">
              <a:lnSpc>
                <a:spcPct val="107000"/>
              </a:lnSpc>
              <a:spcBef>
                <a:spcPts val="0"/>
              </a:spcBef>
              <a:buFont typeface="+mj-lt"/>
              <a:buAutoNum type="arabicPeriod"/>
            </a:pPr>
            <a:endParaRPr lang="en-US" altLang="en-US" sz="2800" dirty="0">
              <a:solidFill>
                <a:srgbClr val="1B4555"/>
              </a:solidFill>
              <a:latin typeface="Corbel" panose="020B0503020204020204" pitchFamily="34" charset="0"/>
              <a:ea typeface="Calibri" panose="020F0502020204030204" pitchFamily="34" charset="0"/>
            </a:endParaRPr>
          </a:p>
          <a:p>
            <a:pPr marL="514350" indent="-514350">
              <a:lnSpc>
                <a:spcPct val="107000"/>
              </a:lnSpc>
              <a:spcBef>
                <a:spcPts val="0"/>
              </a:spcBef>
              <a:buFont typeface="+mj-lt"/>
              <a:buAutoNum type="arabicPeriod"/>
            </a:pPr>
            <a:r>
              <a:rPr lang="en-US" altLang="en-US" sz="2800" b="1" dirty="0">
                <a:solidFill>
                  <a:srgbClr val="1B4555"/>
                </a:solidFill>
                <a:latin typeface="Corbel" panose="020B0503020204020204" pitchFamily="34" charset="0"/>
                <a:ea typeface="Calibri" panose="020F0502020204030204" pitchFamily="34" charset="0"/>
              </a:rPr>
              <a:t>Ethics Database: </a:t>
            </a:r>
            <a:r>
              <a:rPr lang="en-US" altLang="en-US" sz="2800" dirty="0">
                <a:solidFill>
                  <a:srgbClr val="1B4555"/>
                </a:solidFill>
                <a:latin typeface="Corbel" panose="020B0503020204020204" pitchFamily="34" charset="0"/>
                <a:ea typeface="Calibri" panose="020F0502020204030204" pitchFamily="34" charset="0"/>
              </a:rPr>
              <a:t>Continue to pursue a relationship with APRL or other relevant organizations to support the maintenance of an up-to-date database of ethics rules by state (begin in U.S.; evaluate other international opportunities once U.S. is achieved). </a:t>
            </a:r>
            <a:endParaRPr lang="en-US" dirty="0">
              <a:solidFill>
                <a:srgbClr val="1B4555"/>
              </a:solidFill>
              <a:latin typeface="Corbel" panose="020B0503020204020204" pitchFamily="34" charset="0"/>
            </a:endParaRPr>
          </a:p>
          <a:p>
            <a:pPr marL="0" indent="0">
              <a:buNone/>
            </a:pPr>
            <a:endParaRPr lang="en-US" dirty="0">
              <a:solidFill>
                <a:srgbClr val="1B4555"/>
              </a:solidFill>
            </a:endParaRPr>
          </a:p>
        </p:txBody>
      </p:sp>
    </p:spTree>
    <p:extLst>
      <p:ext uri="{BB962C8B-B14F-4D97-AF65-F5344CB8AC3E}">
        <p14:creationId xmlns:p14="http://schemas.microsoft.com/office/powerpoint/2010/main" val="3242681304"/>
      </p:ext>
    </p:extLst>
  </p:cSld>
  <p:clrMapOvr>
    <a:masterClrMapping/>
  </p:clrMapOvr>
  <mc:AlternateContent xmlns:mc="http://schemas.openxmlformats.org/markup-compatibility/2006" xmlns:p14="http://schemas.microsoft.com/office/powerpoint/2010/main">
    <mc:Choice Requires="p14">
      <p:transition spd="med" p14:dur="700" advTm="15000">
        <p:fade/>
      </p:transition>
    </mc:Choice>
    <mc:Fallback xmlns:a14="http://schemas.microsoft.com/office/drawing/2010/main" xmlns="">
      <p:transition spd="med" advTm="15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036" y="1"/>
            <a:ext cx="12173964" cy="6858000"/>
          </a:xfrm>
          <a:prstGeom prst="rect">
            <a:avLst/>
          </a:prstGeom>
        </p:spPr>
      </p:pic>
      <p:sp>
        <p:nvSpPr>
          <p:cNvPr id="2" name="Title 1"/>
          <p:cNvSpPr>
            <a:spLocks noGrp="1"/>
          </p:cNvSpPr>
          <p:nvPr>
            <p:ph type="ctrTitle"/>
          </p:nvPr>
        </p:nvSpPr>
        <p:spPr>
          <a:xfrm>
            <a:off x="1647022" y="2636922"/>
            <a:ext cx="9144000" cy="1584158"/>
          </a:xfrm>
        </p:spPr>
        <p:txBody>
          <a:bodyPr>
            <a:normAutofit/>
          </a:bodyPr>
          <a:lstStyle/>
          <a:p>
            <a:r>
              <a:rPr lang="en-US" sz="5400" b="1" dirty="0">
                <a:solidFill>
                  <a:srgbClr val="1B4555"/>
                </a:solidFill>
                <a:latin typeface="Corbel" panose="020B0503020204020204" pitchFamily="34" charset="0"/>
              </a:rPr>
              <a:t>Annual Conference Advisory Committee (ACAC)</a:t>
            </a:r>
          </a:p>
        </p:txBody>
      </p:sp>
      <p:sp>
        <p:nvSpPr>
          <p:cNvPr id="7" name="Rectangle 6"/>
          <p:cNvSpPr/>
          <p:nvPr/>
        </p:nvSpPr>
        <p:spPr>
          <a:xfrm>
            <a:off x="2969848" y="4465778"/>
            <a:ext cx="6498348" cy="940265"/>
          </a:xfrm>
          <a:prstGeom prst="rect">
            <a:avLst/>
          </a:prstGeom>
        </p:spPr>
        <p:txBody>
          <a:bodyPr wrap="square">
            <a:spAutoFit/>
          </a:bodyPr>
          <a:lstStyle/>
          <a:p>
            <a:r>
              <a:rPr lang="en-US" b="1" dirty="0">
                <a:solidFill>
                  <a:srgbClr val="1B4555"/>
                </a:solidFill>
                <a:latin typeface="Corbel" panose="020B0503020204020204" pitchFamily="34" charset="0"/>
              </a:rPr>
              <a:t>Committee Co-Chairs</a:t>
            </a:r>
            <a:r>
              <a:rPr lang="en-US" dirty="0"/>
              <a:t>: </a:t>
            </a:r>
            <a:r>
              <a:rPr lang="en-US" dirty="0">
                <a:solidFill>
                  <a:srgbClr val="1B4555"/>
                </a:solidFill>
              </a:rPr>
              <a:t>Lee Watts, Megan McKeon, Jen </a:t>
            </a:r>
            <a:r>
              <a:rPr lang="en-US" dirty="0" err="1">
                <a:solidFill>
                  <a:srgbClr val="1B4555"/>
                </a:solidFill>
              </a:rPr>
              <a:t>Dezso</a:t>
            </a:r>
            <a:endParaRPr lang="en-US" dirty="0">
              <a:solidFill>
                <a:srgbClr val="1B4555"/>
              </a:solidFill>
            </a:endParaRPr>
          </a:p>
          <a:p>
            <a:r>
              <a:rPr lang="en-US" b="1" dirty="0">
                <a:solidFill>
                  <a:srgbClr val="1B4555"/>
                </a:solidFill>
                <a:latin typeface="Corbel" panose="020B0503020204020204" pitchFamily="34" charset="0"/>
              </a:rPr>
              <a:t>Board Liaison: </a:t>
            </a:r>
            <a:r>
              <a:rPr lang="en-US" dirty="0">
                <a:solidFill>
                  <a:srgbClr val="1B4555"/>
                </a:solidFill>
                <a:latin typeface="Corbel" panose="020B0503020204020204" pitchFamily="34" charset="0"/>
              </a:rPr>
              <a:t>Roy Sexton</a:t>
            </a:r>
            <a:endParaRPr lang="en-US" dirty="0"/>
          </a:p>
          <a:p>
            <a:r>
              <a:rPr lang="en-US" b="1" dirty="0">
                <a:solidFill>
                  <a:srgbClr val="1B4555"/>
                </a:solidFill>
                <a:latin typeface="Corbel" panose="020B0503020204020204" pitchFamily="34" charset="0"/>
              </a:rPr>
              <a:t>Staff Liaison: </a:t>
            </a:r>
            <a:r>
              <a:rPr lang="en-US" dirty="0" smtClean="0">
                <a:solidFill>
                  <a:srgbClr val="1B4555"/>
                </a:solidFill>
                <a:latin typeface="Corbel" panose="020B0503020204020204" pitchFamily="34" charset="0"/>
              </a:rPr>
              <a:t>Holly Amatangelo / Kaitlin Heininger </a:t>
            </a:r>
            <a:endParaRPr lang="en-US" dirty="0"/>
          </a:p>
        </p:txBody>
      </p:sp>
    </p:spTree>
    <p:extLst>
      <p:ext uri="{BB962C8B-B14F-4D97-AF65-F5344CB8AC3E}">
        <p14:creationId xmlns:p14="http://schemas.microsoft.com/office/powerpoint/2010/main" val="3568844641"/>
      </p:ext>
    </p:extLst>
  </p:cSld>
  <p:clrMapOvr>
    <a:masterClrMapping/>
  </p:clrMapOvr>
  <mc:AlternateContent xmlns:mc="http://schemas.openxmlformats.org/markup-compatibility/2006" xmlns:p14="http://schemas.microsoft.com/office/powerpoint/2010/main">
    <mc:Choice Requires="p14">
      <p:transition spd="med" p14:dur="700" advClick="0" advTm="10000">
        <p:fade/>
      </p:transition>
    </mc:Choice>
    <mc:Fallback xmlns:a14="http://schemas.microsoft.com/office/drawing/2010/main" xmlns="">
      <p:transition spd="med" advClick="0" advTm="10000">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9042.0"/>
  <p:tag name="AS_RELEASE_DATE" val="2017.05.17"/>
  <p:tag name="AS_TITLE" val="Aspose.Slides for .NET 4.0"/>
  <p:tag name="AS_VERSION" val="17.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1850</TotalTime>
  <Words>4081</Words>
  <Application>Microsoft Office PowerPoint</Application>
  <PresentationFormat>Widescreen</PresentationFormat>
  <Paragraphs>396</Paragraphs>
  <Slides>74</Slides>
  <Notes>66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74</vt:i4>
      </vt:variant>
    </vt:vector>
  </HeadingPairs>
  <TitlesOfParts>
    <vt:vector size="84" baseType="lpstr">
      <vt:lpstr>Arial</vt:lpstr>
      <vt:lpstr>Calibri</vt:lpstr>
      <vt:lpstr>Calibri Light</vt:lpstr>
      <vt:lpstr>Corbel</vt:lpstr>
      <vt:lpstr>Gill Sans MT</vt:lpstr>
      <vt:lpstr>Symbol</vt:lpstr>
      <vt:lpstr>Tahoma</vt:lpstr>
      <vt:lpstr>Times New Roman</vt:lpstr>
      <vt:lpstr>Wingdings</vt:lpstr>
      <vt:lpstr>Office Theme</vt:lpstr>
      <vt:lpstr>Welcome back,  LMA 2023 Volunteer Leaders!</vt:lpstr>
      <vt:lpstr>Welcome 2023 President, Roy Sexton</vt:lpstr>
      <vt:lpstr>LMA 2023 Goals</vt:lpstr>
      <vt:lpstr>Membership: Advance LMA value proposition through strategic engagement channels to strengthen inclusive member and volunteer retention and engagement, grow member recruitment and attain pre-pandemic membership levels. Focus on exceptional member value delivery and overall experience to reach 4,500 members in 2023.    Advocacy: Explore public policy initiatives to support and expand existing LMA advocacy channels to further position the association as “the” authority and voice for legal marketing.</vt:lpstr>
      <vt:lpstr>Finances: Develop and deploy one- three- and five-year financial modeling to help inform future investments and expenditures that align with long-term strategic goals.   Education: Review and effectuate educational analysis on the desired future state of LMA educational offerings across LMA. </vt:lpstr>
      <vt:lpstr>Regions: Assess and streamline operational practices with Regions and Local Steering Committees (LSCs) to determine and strengthen efficiencies and achieve greater alignment with LMA Headquarters (HQ) to the benefit of LMA membership.</vt:lpstr>
      <vt:lpstr>Advocacy Committee</vt:lpstr>
      <vt:lpstr>2023 Goals to Support the LMA Strategic Plan</vt:lpstr>
      <vt:lpstr>Annual Conference Advisory Committee (ACAC)</vt:lpstr>
      <vt:lpstr>2023 Goals to Support the LMA Strategic Plan</vt:lpstr>
      <vt:lpstr>Diversity, Equity &amp; Inclusion (DEI) Committee</vt:lpstr>
      <vt:lpstr>2023 Goals to Support the LMA Strategic Plan</vt:lpstr>
      <vt:lpstr>Goal 1 – Communications and Transparency</vt:lpstr>
      <vt:lpstr>Goal 2 – Diversification of Leadership and  Volunteer Opportunities</vt:lpstr>
      <vt:lpstr>Goal 3 – Overall Feeling of Inclusivity</vt:lpstr>
      <vt:lpstr>Education Advisory Council (EAC)</vt:lpstr>
      <vt:lpstr>2023 Goals to Support the LMA Strategic Plan</vt:lpstr>
      <vt:lpstr>Membership Engagement Committee (MEC)</vt:lpstr>
      <vt:lpstr>2023 Goals to Support the LMA Strategic Plan</vt:lpstr>
      <vt:lpstr>Strategies &amp; Voices Editorial Committee</vt:lpstr>
      <vt:lpstr>2023 Goals to Support the LMA Strategic Plan</vt:lpstr>
      <vt:lpstr>Talent Development Committee (TDC)</vt:lpstr>
      <vt:lpstr>2023 Goals to Support the LMA Strategic Plan</vt:lpstr>
      <vt:lpstr>Well-Being Committee</vt:lpstr>
      <vt:lpstr>2023 Goals to Support the LMA Strategic Plan</vt:lpstr>
      <vt:lpstr>Client Value SIG</vt:lpstr>
      <vt:lpstr>2023 Goals to Support the LMA Strategic Plan</vt:lpstr>
      <vt:lpstr>CMO SIG</vt:lpstr>
      <vt:lpstr>2023 Goals to Support the LMA Strategic Plan</vt:lpstr>
      <vt:lpstr>Competitive Intelligence SIG</vt:lpstr>
      <vt:lpstr>2023 Goals to Support the LMA Strategic Plan</vt:lpstr>
      <vt:lpstr>Diversity, Equity &amp; Inclusion (DEI) SIG </vt:lpstr>
      <vt:lpstr>2023 Goals to Support the LMA Strategic Plan</vt:lpstr>
      <vt:lpstr>Marketing Technology SIG</vt:lpstr>
      <vt:lpstr>2023 Goals to Support the LMA Strategic Plan</vt:lpstr>
      <vt:lpstr>Plaintiff Firm SIG</vt:lpstr>
      <vt:lpstr>2023 Goals to Support the LMA Strategic Plan</vt:lpstr>
      <vt:lpstr>PR / Communications SIG</vt:lpstr>
      <vt:lpstr>2023 Goals to Support the LMA Strategic Plan</vt:lpstr>
      <vt:lpstr>Social &amp; Digital Media SIG</vt:lpstr>
      <vt:lpstr>2023 Goals to Support the LMA Strategic Plan</vt:lpstr>
      <vt:lpstr>Solo/Small Team SIG</vt:lpstr>
      <vt:lpstr>2023 Goals to Support the LMA Strategic Plan</vt:lpstr>
      <vt:lpstr>2023 Region Goals</vt:lpstr>
      <vt:lpstr>Canada</vt:lpstr>
      <vt:lpstr>2023 Goals to Support the LMA Strategic Plan</vt:lpstr>
      <vt:lpstr>Increase Membership</vt:lpstr>
      <vt:lpstr>Diversify Sponsorships</vt:lpstr>
      <vt:lpstr>Continuous Communication &amp; Improvement</vt:lpstr>
      <vt:lpstr>Europe</vt:lpstr>
      <vt:lpstr>Membership and Member Engagement:</vt:lpstr>
      <vt:lpstr>Programming</vt:lpstr>
      <vt:lpstr>Mentoring and Networking</vt:lpstr>
      <vt:lpstr>Mid-Atlantic</vt:lpstr>
      <vt:lpstr>2023 Goals to Support the LMA Strategic Plan</vt:lpstr>
      <vt:lpstr>Midwest</vt:lpstr>
      <vt:lpstr>2023:</vt:lpstr>
      <vt:lpstr>Membership</vt:lpstr>
      <vt:lpstr>Communications &amp;  Programming</vt:lpstr>
      <vt:lpstr>Sponsorship</vt:lpstr>
      <vt:lpstr>Northeast</vt:lpstr>
      <vt:lpstr>2023 Outlook</vt:lpstr>
      <vt:lpstr>Goals for Board’s Consideration</vt:lpstr>
      <vt:lpstr>Southeast</vt:lpstr>
      <vt:lpstr>2023 Southeast Region Goals</vt:lpstr>
      <vt:lpstr>Southwest</vt:lpstr>
      <vt:lpstr>2023 Goals</vt:lpstr>
      <vt:lpstr>Membership Engagement Plans</vt:lpstr>
      <vt:lpstr>Words of Guidance</vt:lpstr>
      <vt:lpstr>West</vt:lpstr>
      <vt:lpstr>2023 West Region Goals</vt:lpstr>
      <vt:lpstr>Member Engagement</vt:lpstr>
      <vt:lpstr>Growing Membership &amp; Pipeline</vt:lpstr>
      <vt:lpstr>Programming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Weigand, Jennifer</dc:creator>
  <cp:lastModifiedBy>Kamen, Lisa</cp:lastModifiedBy>
  <cp:revision>52</cp:revision>
  <dcterms:created xsi:type="dcterms:W3CDTF">2022-12-13T11:48:57Z</dcterms:created>
  <dcterms:modified xsi:type="dcterms:W3CDTF">2023-02-22T17:03:24Z</dcterms:modified>
</cp:coreProperties>
</file>